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6858000" cy="9144000"/>
  <p:embeddedFontLst>
    <p:embeddedFont>
      <p:font typeface="Montserrat"/>
      <p:regular r:id="rId32"/>
      <p:bold r:id="rId33"/>
      <p:italic r:id="rId34"/>
      <p:boldItalic r:id="rId35"/>
    </p:embeddedFont>
    <p:embeddedFont>
      <p:font typeface="Lato"/>
      <p:regular r:id="rId36"/>
      <p:bold r:id="rId37"/>
      <p:italic r:id="rId38"/>
      <p:boldItalic r:id="rId39"/>
    </p:embeddedFont>
    <p:embeddedFont>
      <p:font typeface="Merriweather"/>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9B9F619-6D4E-421D-896A-5621D55BCF69}">
  <a:tblStyle styleId="{89B9F619-6D4E-421D-896A-5621D55BCF69}" styleName="Table_0">
    <a:wholeTbl>
      <a:tcTxStyle>
        <a:font>
          <a:latin typeface="Arial"/>
          <a:ea typeface="Arial"/>
          <a:cs typeface="Arial"/>
        </a:font>
        <a:srgbClr val="000000"/>
      </a:tcTxStyle>
      <a:tcStyle>
        <a:tcBdr>
          <a:left>
            <a:ln cap="flat" cmpd="sng" w="12700">
              <a:solidFill>
                <a:srgbClr val="999999"/>
              </a:solidFill>
              <a:prstDash val="solid"/>
              <a:round/>
              <a:headEnd len="sm" w="sm" type="none"/>
              <a:tailEnd len="sm" w="sm" type="none"/>
            </a:ln>
          </a:left>
          <a:right>
            <a:ln cap="flat" cmpd="sng" w="12700">
              <a:solidFill>
                <a:srgbClr val="999999"/>
              </a:solidFill>
              <a:prstDash val="solid"/>
              <a:round/>
              <a:headEnd len="sm" w="sm" type="none"/>
              <a:tailEnd len="sm" w="sm" type="none"/>
            </a:ln>
          </a:right>
          <a:top>
            <a:ln cap="flat" cmpd="sng" w="12700">
              <a:solidFill>
                <a:srgbClr val="999999"/>
              </a:solidFill>
              <a:prstDash val="solid"/>
              <a:round/>
              <a:headEnd len="sm" w="sm" type="none"/>
              <a:tailEnd len="sm" w="sm" type="none"/>
            </a:ln>
          </a:top>
          <a:bottom>
            <a:ln cap="flat" cmpd="sng" w="12700">
              <a:solidFill>
                <a:srgbClr val="999999"/>
              </a:solidFill>
              <a:prstDash val="solid"/>
              <a:round/>
              <a:headEnd len="sm" w="sm" type="none"/>
              <a:tailEnd len="sm" w="sm" type="none"/>
            </a:ln>
          </a:bottom>
          <a:insideH>
            <a:ln cap="flat" cmpd="sng" w="12700">
              <a:solidFill>
                <a:srgbClr val="999999"/>
              </a:solidFill>
              <a:prstDash val="solid"/>
              <a:round/>
              <a:headEnd len="sm" w="sm" type="none"/>
              <a:tailEnd len="sm" w="sm" type="none"/>
            </a:ln>
          </a:insideH>
          <a:insideV>
            <a:ln cap="flat" cmpd="sng" w="12700">
              <a:solidFill>
                <a:srgbClr val="999999"/>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7AF75056-D29A-44F7-9F35-387B3827CA10}" styleName="Table_1">
    <a:wholeTbl>
      <a:tcTxStyle>
        <a:font>
          <a:latin typeface="Arial"/>
          <a:ea typeface="Arial"/>
          <a:cs typeface="Arial"/>
        </a:font>
        <a:srgbClr val="000000"/>
      </a:tcTxStyle>
      <a:tcStyle>
        <a:tcBdr>
          <a:left>
            <a:ln cap="flat" cmpd="sng">
              <a:solidFill>
                <a:srgbClr val="000000"/>
              </a:solidFill>
              <a:prstDash val="solid"/>
              <a:round/>
              <a:headEnd len="sm" w="sm" type="none"/>
              <a:tailEnd len="sm" w="sm" type="none"/>
            </a:ln>
          </a:left>
          <a:right>
            <a:ln cap="flat" cmpd="sng">
              <a:solidFill>
                <a:srgbClr val="000000"/>
              </a:solidFill>
              <a:prstDash val="solid"/>
              <a:round/>
              <a:headEnd len="sm" w="sm" type="none"/>
              <a:tailEnd len="sm" w="sm" type="none"/>
            </a:ln>
          </a:right>
          <a:top>
            <a:ln cap="flat" cmpd="sng">
              <a:solidFill>
                <a:srgbClr val="000000"/>
              </a:solidFill>
              <a:prstDash val="solid"/>
              <a:round/>
              <a:headEnd len="sm" w="sm" type="none"/>
              <a:tailEnd len="sm" w="sm" type="none"/>
            </a:ln>
          </a:top>
          <a:bottom>
            <a:ln cap="flat" cmpd="sng">
              <a:solidFill>
                <a:srgbClr val="000000"/>
              </a:solidFill>
              <a:prstDash val="solid"/>
              <a:round/>
              <a:headEnd len="sm" w="sm" type="none"/>
              <a:tailEnd len="sm" w="sm" type="none"/>
            </a:ln>
          </a:bottom>
          <a:insideH>
            <a:ln cap="flat" cmpd="sng">
              <a:solidFill>
                <a:srgbClr val="000000"/>
              </a:solidFill>
              <a:prstDash val="solid"/>
              <a:round/>
              <a:headEnd len="sm" w="sm" type="none"/>
              <a:tailEnd len="sm" w="sm" type="none"/>
            </a:ln>
          </a:insideH>
          <a:insideV>
            <a:ln cap="flat" cmpd="sng">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E06A235A-8B1E-4B66-A9CC-5D8C70E4748A}" styleName="Table_2">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erriweather-regular.fntdata"/><Relationship Id="rId20" Type="http://schemas.openxmlformats.org/officeDocument/2006/relationships/slide" Target="slides/slide14.xml"/><Relationship Id="rId42" Type="http://schemas.openxmlformats.org/officeDocument/2006/relationships/font" Target="fonts/Merriweather-italic.fntdata"/><Relationship Id="rId41" Type="http://schemas.openxmlformats.org/officeDocument/2006/relationships/font" Target="fonts/Merriweather-bold.fntdata"/><Relationship Id="rId22" Type="http://schemas.openxmlformats.org/officeDocument/2006/relationships/slide" Target="slides/slide16.xml"/><Relationship Id="rId21" Type="http://schemas.openxmlformats.org/officeDocument/2006/relationships/slide" Target="slides/slide15.xml"/><Relationship Id="rId43" Type="http://schemas.openxmlformats.org/officeDocument/2006/relationships/font" Target="fonts/Merriweather-bold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Montserrat-bold.fntdata"/><Relationship Id="rId10" Type="http://schemas.openxmlformats.org/officeDocument/2006/relationships/slide" Target="slides/slide4.xml"/><Relationship Id="rId32" Type="http://schemas.openxmlformats.org/officeDocument/2006/relationships/font" Target="fonts/Montserrat-regular.fntdata"/><Relationship Id="rId13" Type="http://schemas.openxmlformats.org/officeDocument/2006/relationships/slide" Target="slides/slide7.xml"/><Relationship Id="rId35" Type="http://schemas.openxmlformats.org/officeDocument/2006/relationships/font" Target="fonts/Montserrat-boldItalic.fntdata"/><Relationship Id="rId12" Type="http://schemas.openxmlformats.org/officeDocument/2006/relationships/slide" Target="slides/slide6.xml"/><Relationship Id="rId34" Type="http://schemas.openxmlformats.org/officeDocument/2006/relationships/font" Target="fonts/Montserrat-italic.fntdata"/><Relationship Id="rId15" Type="http://schemas.openxmlformats.org/officeDocument/2006/relationships/slide" Target="slides/slide9.xml"/><Relationship Id="rId37" Type="http://schemas.openxmlformats.org/officeDocument/2006/relationships/font" Target="fonts/Lato-bold.fntdata"/><Relationship Id="rId14" Type="http://schemas.openxmlformats.org/officeDocument/2006/relationships/slide" Target="slides/slide8.xml"/><Relationship Id="rId36" Type="http://schemas.openxmlformats.org/officeDocument/2006/relationships/font" Target="fonts/Lato-regular.fntdata"/><Relationship Id="rId17" Type="http://schemas.openxmlformats.org/officeDocument/2006/relationships/slide" Target="slides/slide11.xml"/><Relationship Id="rId39" Type="http://schemas.openxmlformats.org/officeDocument/2006/relationships/font" Target="fonts/Lato-boldItalic.fntdata"/><Relationship Id="rId16" Type="http://schemas.openxmlformats.org/officeDocument/2006/relationships/slide" Target="slides/slide10.xml"/><Relationship Id="rId38" Type="http://schemas.openxmlformats.org/officeDocument/2006/relationships/font" Target="fonts/Lato-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dc.gov/diabetes/data/statistics/statistics-report.html" TargetMode="External"/><Relationship Id="rId3" Type="http://schemas.openxmlformats.org/officeDocument/2006/relationships/hyperlink" Target="https://www.niddk.nih.gov/disclaimers"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Hannah</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d7297aaca6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d7297aaca6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dropping </a:t>
            </a:r>
            <a:r>
              <a:rPr lang="en"/>
              <a:t>variables</a:t>
            </a:r>
            <a:r>
              <a:rPr lang="en"/>
              <a:t> didn’t improve model fit </a:t>
            </a:r>
            <a:r>
              <a:rPr lang="en"/>
              <a:t>compared</a:t>
            </a:r>
            <a:r>
              <a:rPr lang="en"/>
              <a:t> to best model from first step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d7297aaca6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d7297aaca6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logarit</a:t>
            </a:r>
            <a:r>
              <a:rPr lang="en"/>
              <a:t>hmic transformation of continuous variables would only improve model fit for stroke but would make interpretation a lot harder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d7297aaca6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d7297aaca6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adding </a:t>
            </a:r>
            <a:r>
              <a:rPr lang="en"/>
              <a:t>interaction</a:t>
            </a:r>
            <a:r>
              <a:rPr lang="en"/>
              <a:t> terms didn’t improve the performance of all 3 </a:t>
            </a:r>
            <a:r>
              <a:rPr lang="en"/>
              <a:t>models</a:t>
            </a:r>
            <a:r>
              <a:rPr lang="en"/>
              <a:t> and would have made interpretation more complicated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d7297aaca6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d7297aaca6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descriptive statistics, most variables were not evenly distributed between sexes</a:t>
            </a:r>
            <a:endParaRPr/>
          </a:p>
          <a:p>
            <a:pPr indent="0" lvl="0" marL="0" rtl="0" algn="l">
              <a:spcBef>
                <a:spcPts val="0"/>
              </a:spcBef>
              <a:spcAft>
                <a:spcPts val="0"/>
              </a:spcAft>
              <a:buNone/>
            </a:pPr>
            <a:r>
              <a:rPr lang="en"/>
              <a:t>95% confidence intervals for each sex were very close, so we didn’t stratify by sex</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d7297aaca6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d7297aaca6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Nimish</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7a4dbf0bdb_0_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7a4dbf0bdb_0_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Hibiki</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d7297aaca6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d7297aaca6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Hibiki</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d7297aaca6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d7297aaca6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Hibiki</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d7297aaca6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d7297aaca6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Collinearity happens when variables in the model are highly correlated with each other so the predictors can’t independently predict the outcome. No one wants that, so we generated Pearson and Spearman correlation </a:t>
            </a:r>
            <a:r>
              <a:rPr lang="en"/>
              <a:t>coefficients, as you can see in these two tables. The largest coefficients were between SBP and age, and SBP and BMI. The p-value tells us that the linear relationships between these two pairs are significant. But, the correlation coefficients are below 0.4, so any linear relationships would be considered weak so we kept all the covariates. </a:t>
            </a:r>
            <a:endParaRPr/>
          </a:p>
          <a:p>
            <a:pPr indent="0" lvl="0" marL="0" rtl="0" algn="l">
              <a:spcBef>
                <a:spcPts val="0"/>
              </a:spcBef>
              <a:spcAft>
                <a:spcPts val="0"/>
              </a:spcAft>
              <a:buNone/>
            </a:pPr>
            <a:r>
              <a:rPr lang="en"/>
              <a:t>We also ran a stepwise regression and it told us that all 8 predictors should be included in the final model. So I am confident that our model is a masterpiece.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d7297aaca6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d7297aaca6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d7297aaca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d7297aaca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d7297aaca6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d7297aaca6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d7297aaca6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d7297aaca6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d7297aaca6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d7297aaca6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d7297aaca6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d7297aaca6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d49418bdd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d49418bd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575757"/>
                </a:solidFill>
                <a:highlight>
                  <a:srgbClr val="FFFFFF"/>
                </a:highlight>
                <a:latin typeface="Merriweather"/>
                <a:ea typeface="Merriweather"/>
                <a:cs typeface="Merriweather"/>
                <a:sym typeface="Merriweather"/>
              </a:rPr>
              <a:t>[2] National Centers for Disease Control and Prevention. National diabetes statistics report, 2014. </a:t>
            </a:r>
            <a:r>
              <a:rPr lang="en" sz="900">
                <a:solidFill>
                  <a:srgbClr val="0072BC"/>
                </a:solidFill>
                <a:highlight>
                  <a:srgbClr val="FFFFFF"/>
                </a:highlight>
                <a:uFill>
                  <a:noFill/>
                </a:uFill>
                <a:latin typeface="Merriweather"/>
                <a:ea typeface="Merriweather"/>
                <a:cs typeface="Merriweather"/>
                <a:sym typeface="Merriweather"/>
                <a:hlinkClick r:id="rId2">
                  <a:extLst>
                    <a:ext uri="{A12FA001-AC4F-418D-AE19-62706E023703}">
                      <ahyp:hlinkClr val="tx"/>
                    </a:ext>
                  </a:extLst>
                </a:hlinkClick>
              </a:rPr>
              <a:t>https://www.cdc.gov/diabetes/data/statistics/statistics-report.html</a:t>
            </a:r>
            <a:r>
              <a:rPr lang="en" sz="900">
                <a:solidFill>
                  <a:srgbClr val="575757"/>
                </a:solidFill>
                <a:highlight>
                  <a:srgbClr val="FFFFFF"/>
                </a:highlight>
                <a:latin typeface="Merriweather"/>
                <a:ea typeface="Merriweather"/>
                <a:cs typeface="Merriweather"/>
                <a:sym typeface="Merriweather"/>
              </a:rPr>
              <a:t> </a:t>
            </a:r>
            <a:r>
              <a:rPr lang="en" sz="100">
                <a:solidFill>
                  <a:srgbClr val="426924"/>
                </a:solidFill>
                <a:highlight>
                  <a:srgbClr val="FFFFFF"/>
                </a:highlight>
                <a:uFill>
                  <a:noFill/>
                </a:uFill>
                <a:latin typeface="Merriweather"/>
                <a:ea typeface="Merriweather"/>
                <a:cs typeface="Merriweather"/>
                <a:sym typeface="Merriweather"/>
                <a:hlinkClick r:id="rId3">
                  <a:extLst>
                    <a:ext uri="{A12FA001-AC4F-418D-AE19-62706E023703}">
                      <ahyp:hlinkClr val="tx"/>
                    </a:ext>
                  </a:extLst>
                </a:hlinkClick>
              </a:rPr>
              <a:t>External link</a:t>
            </a:r>
            <a:r>
              <a:rPr lang="en" sz="900">
                <a:solidFill>
                  <a:srgbClr val="575757"/>
                </a:solidFill>
                <a:highlight>
                  <a:srgbClr val="FFFFFF"/>
                </a:highlight>
                <a:latin typeface="Merriweather"/>
                <a:ea typeface="Merriweather"/>
                <a:cs typeface="Merriweather"/>
                <a:sym typeface="Merriweather"/>
              </a:rPr>
              <a:t>. Accessed December 22, 2016.</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7a4dbf0bdb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7a4dbf0bdb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d7297aaca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d7297aaca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d7297aaca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d7297aaca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Category</a:t>
            </a:r>
            <a:r>
              <a:rPr lang="en"/>
              <a:t> cutoffs are from previous studies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d3b8aed40d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d3b8aed40d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Hannah</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7a4dbf0bdb_0_5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7a4dbf0bdb_0_5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d3b8aed40d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d3b8aed40d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Hannah</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d7297aaca6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d7297aaca6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Nimish</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d7297aaca6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d7297aaca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cholesterol was coded as numeric, smoking coded as categorical because cigarettes per day violated proportional hazards assumption </a:t>
            </a:r>
            <a:endParaRPr/>
          </a:p>
          <a:p>
            <a:pPr indent="0" lvl="0" marL="0" rtl="0" algn="l">
              <a:spcBef>
                <a:spcPts val="0"/>
              </a:spcBef>
              <a:spcAft>
                <a:spcPts val="0"/>
              </a:spcAft>
              <a:buNone/>
            </a:pPr>
            <a:r>
              <a:rPr lang="en"/>
              <a:t>Model A6 had pretty low SBC values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5.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7.png"/><Relationship Id="rId4" Type="http://schemas.openxmlformats.org/officeDocument/2006/relationships/image" Target="../media/image10.png"/><Relationship Id="rId5" Type="http://schemas.openxmlformats.org/officeDocument/2006/relationships/image" Target="../media/image4.png"/><Relationship Id="rId6"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160125" y="887400"/>
            <a:ext cx="5017500" cy="246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Role of Smoking and Cholesterol in CVD, CHD, and Stroke in the Framingham Heart Study</a:t>
            </a:r>
            <a:endParaRPr sz="3000"/>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fontScale="92500"/>
          </a:bodyPr>
          <a:lstStyle/>
          <a:p>
            <a:pPr indent="0" lvl="0" marL="0" rtl="0" algn="l">
              <a:lnSpc>
                <a:spcPct val="115000"/>
              </a:lnSpc>
              <a:spcBef>
                <a:spcPts val="0"/>
              </a:spcBef>
              <a:spcAft>
                <a:spcPts val="0"/>
              </a:spcAft>
              <a:buClr>
                <a:schemeClr val="dk1"/>
              </a:buClr>
              <a:buSzPct val="100000"/>
              <a:buFont typeface="Arial"/>
              <a:buNone/>
            </a:pPr>
            <a:r>
              <a:rPr lang="en" sz="1100">
                <a:solidFill>
                  <a:schemeClr val="dk1"/>
                </a:solidFill>
              </a:rPr>
              <a:t>Nimish Adhikari, Hibiki Orui, Irene Hsueh, Hannah Park</a:t>
            </a:r>
            <a:endParaRPr/>
          </a:p>
        </p:txBody>
      </p:sp>
      <p:sp>
        <p:nvSpPr>
          <p:cNvPr id="136" name="Google Shape;136;p13"/>
          <p:cNvSpPr txBox="1"/>
          <p:nvPr/>
        </p:nvSpPr>
        <p:spPr>
          <a:xfrm>
            <a:off x="3237675" y="3578325"/>
            <a:ext cx="4862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300">
                <a:solidFill>
                  <a:srgbClr val="FFFFFF"/>
                </a:solidFill>
                <a:latin typeface="Montserrat"/>
                <a:ea typeface="Montserrat"/>
                <a:cs typeface="Montserrat"/>
                <a:sym typeface="Montserrat"/>
              </a:rPr>
              <a:t>Nimish Adhikari, Hibiki Orui, Irene Hsueh, Hannah Park</a:t>
            </a:r>
            <a:endParaRPr sz="1600">
              <a:solidFill>
                <a:srgbClr val="FFFFFF"/>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2"/>
          <p:cNvSpPr txBox="1"/>
          <p:nvPr>
            <p:ph type="title"/>
          </p:nvPr>
        </p:nvSpPr>
        <p:spPr>
          <a:xfrm>
            <a:off x="1297500" y="3175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Model Selection - Step 2</a:t>
            </a:r>
            <a:endParaRPr/>
          </a:p>
        </p:txBody>
      </p:sp>
      <p:sp>
        <p:nvSpPr>
          <p:cNvPr id="199" name="Google Shape;199;p22"/>
          <p:cNvSpPr txBox="1"/>
          <p:nvPr>
            <p:ph idx="1" type="body"/>
          </p:nvPr>
        </p:nvSpPr>
        <p:spPr>
          <a:xfrm>
            <a:off x="1297500" y="7293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include</a:t>
            </a:r>
            <a:r>
              <a:rPr lang="en"/>
              <a:t> all covariates SBP, BP </a:t>
            </a:r>
            <a:r>
              <a:rPr lang="en"/>
              <a:t>meds, diabetes, BMI</a:t>
            </a:r>
            <a:endParaRPr/>
          </a:p>
        </p:txBody>
      </p:sp>
      <p:graphicFrame>
        <p:nvGraphicFramePr>
          <p:cNvPr id="200" name="Google Shape;200;p22"/>
          <p:cNvGraphicFramePr/>
          <p:nvPr/>
        </p:nvGraphicFramePr>
        <p:xfrm>
          <a:off x="770088" y="1050650"/>
          <a:ext cx="3000000" cy="3000000"/>
        </p:xfrm>
        <a:graphic>
          <a:graphicData uri="http://schemas.openxmlformats.org/drawingml/2006/table">
            <a:tbl>
              <a:tblPr>
                <a:noFill/>
                <a:tableStyleId>{E06A235A-8B1E-4B66-A9CC-5D8C70E4748A}</a:tableStyleId>
              </a:tblPr>
              <a:tblGrid>
                <a:gridCol w="708450"/>
                <a:gridCol w="3980725"/>
                <a:gridCol w="962025"/>
                <a:gridCol w="981075"/>
                <a:gridCol w="971550"/>
              </a:tblGrid>
              <a:tr h="100000">
                <a:tc rowSpan="2">
                  <a:txBody>
                    <a:bodyPr/>
                    <a:lstStyle/>
                    <a:p>
                      <a:pPr indent="0" lvl="0" marL="0" rtl="0" algn="ctr">
                        <a:lnSpc>
                          <a:spcPct val="100000"/>
                        </a:lnSpc>
                        <a:spcBef>
                          <a:spcPts val="0"/>
                        </a:spcBef>
                        <a:spcAft>
                          <a:spcPts val="0"/>
                        </a:spcAft>
                        <a:buNone/>
                      </a:pPr>
                      <a:r>
                        <a:rPr b="1" lang="en" sz="1000"/>
                        <a:t>Model</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FBFBF"/>
                    </a:solidFill>
                  </a:tcPr>
                </a:tc>
                <a:tc rowSpan="2">
                  <a:txBody>
                    <a:bodyPr/>
                    <a:lstStyle/>
                    <a:p>
                      <a:pPr indent="0" lvl="0" marL="0" rtl="0" algn="ctr">
                        <a:lnSpc>
                          <a:spcPct val="100000"/>
                        </a:lnSpc>
                        <a:spcBef>
                          <a:spcPts val="0"/>
                        </a:spcBef>
                        <a:spcAft>
                          <a:spcPts val="0"/>
                        </a:spcAft>
                        <a:buNone/>
                      </a:pPr>
                      <a:r>
                        <a:rPr b="1" lang="en" sz="1000"/>
                        <a:t>Covariates</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FBFBF"/>
                    </a:solidFill>
                  </a:tcPr>
                </a:tc>
                <a:tc gridSpan="3">
                  <a:txBody>
                    <a:bodyPr/>
                    <a:lstStyle/>
                    <a:p>
                      <a:pPr indent="0" lvl="0" marL="0" rtl="0" algn="ctr">
                        <a:lnSpc>
                          <a:spcPct val="100000"/>
                        </a:lnSpc>
                        <a:spcBef>
                          <a:spcPts val="0"/>
                        </a:spcBef>
                        <a:spcAft>
                          <a:spcPts val="0"/>
                        </a:spcAft>
                        <a:buNone/>
                      </a:pPr>
                      <a:r>
                        <a:rPr b="1" lang="en" sz="1000"/>
                        <a:t>SBC Values</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FBFBF"/>
                    </a:solidFill>
                  </a:tcPr>
                </a:tc>
                <a:tc hMerge="1"/>
                <a:tc hMerge="1"/>
              </a:tr>
              <a:tr h="100000">
                <a:tc vMerge="1"/>
                <a:tc vMerge="1"/>
                <a:tc>
                  <a:txBody>
                    <a:bodyPr/>
                    <a:lstStyle/>
                    <a:p>
                      <a:pPr indent="0" lvl="0" marL="0" rtl="0" algn="ctr">
                        <a:lnSpc>
                          <a:spcPct val="100000"/>
                        </a:lnSpc>
                        <a:spcBef>
                          <a:spcPts val="0"/>
                        </a:spcBef>
                        <a:spcAft>
                          <a:spcPts val="0"/>
                        </a:spcAft>
                        <a:buNone/>
                      </a:pPr>
                      <a:r>
                        <a:rPr b="1" lang="en" sz="1000"/>
                        <a:t>CVD</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FBFBF"/>
                    </a:solidFill>
                  </a:tcPr>
                </a:tc>
                <a:tc>
                  <a:txBody>
                    <a:bodyPr/>
                    <a:lstStyle/>
                    <a:p>
                      <a:pPr indent="0" lvl="0" marL="0" rtl="0" algn="ctr">
                        <a:lnSpc>
                          <a:spcPct val="100000"/>
                        </a:lnSpc>
                        <a:spcBef>
                          <a:spcPts val="0"/>
                        </a:spcBef>
                        <a:spcAft>
                          <a:spcPts val="0"/>
                        </a:spcAft>
                        <a:buNone/>
                      </a:pPr>
                      <a:r>
                        <a:rPr b="1" lang="en" sz="1000"/>
                        <a:t>CHD</a:t>
                      </a:r>
                      <a:endParaRPr b="1" sz="10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FBFBF"/>
                    </a:solidFill>
                  </a:tcPr>
                </a:tc>
                <a:tc>
                  <a:txBody>
                    <a:bodyPr/>
                    <a:lstStyle/>
                    <a:p>
                      <a:pPr indent="0" lvl="0" marL="0" rtl="0" algn="ctr">
                        <a:lnSpc>
                          <a:spcPct val="100000"/>
                        </a:lnSpc>
                        <a:spcBef>
                          <a:spcPts val="0"/>
                        </a:spcBef>
                        <a:spcAft>
                          <a:spcPts val="0"/>
                        </a:spcAft>
                        <a:buNone/>
                      </a:pPr>
                      <a:r>
                        <a:rPr b="1" lang="en" sz="1000"/>
                        <a:t>Stroke</a:t>
                      </a:r>
                      <a:endParaRPr b="1" sz="10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FBFBF"/>
                    </a:solidFill>
                  </a:tcPr>
                </a:tc>
              </a:tr>
              <a:tr h="100000">
                <a:tc>
                  <a:txBody>
                    <a:bodyPr/>
                    <a:lstStyle/>
                    <a:p>
                      <a:pPr indent="0" lvl="0" marL="0" rtl="0" algn="ctr">
                        <a:lnSpc>
                          <a:spcPct val="100000"/>
                        </a:lnSpc>
                        <a:spcBef>
                          <a:spcPts val="0"/>
                        </a:spcBef>
                        <a:spcAft>
                          <a:spcPts val="0"/>
                        </a:spcAft>
                        <a:buNone/>
                      </a:pPr>
                      <a:r>
                        <a:rPr lang="en" sz="900"/>
                        <a:t>B1</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l">
                        <a:lnSpc>
                          <a:spcPct val="100000"/>
                        </a:lnSpc>
                        <a:spcBef>
                          <a:spcPts val="0"/>
                        </a:spcBef>
                        <a:spcAft>
                          <a:spcPts val="0"/>
                        </a:spcAft>
                        <a:buNone/>
                      </a:pPr>
                      <a:r>
                        <a:rPr lang="en" sz="900"/>
                        <a:t>Total Cholesterol, Cigarette Category, Sex, Age, </a:t>
                      </a:r>
                      <a:r>
                        <a:rPr lang="en" sz="900">
                          <a:solidFill>
                            <a:srgbClr val="FF0000"/>
                          </a:solidFill>
                        </a:rPr>
                        <a:t>SBP</a:t>
                      </a:r>
                      <a:r>
                        <a:rPr lang="en" sz="900"/>
                        <a:t>, </a:t>
                      </a:r>
                      <a:r>
                        <a:rPr lang="en" sz="900">
                          <a:solidFill>
                            <a:srgbClr val="11CA51"/>
                          </a:solidFill>
                        </a:rPr>
                        <a:t>Diabetes</a:t>
                      </a:r>
                      <a:r>
                        <a:rPr lang="en" sz="900"/>
                        <a:t>, </a:t>
                      </a:r>
                      <a:r>
                        <a:rPr lang="en" sz="900">
                          <a:solidFill>
                            <a:srgbClr val="00B0F0"/>
                          </a:solidFill>
                        </a:rPr>
                        <a:t>BMI</a:t>
                      </a:r>
                      <a:endParaRPr sz="900">
                        <a:solidFill>
                          <a:srgbClr val="00B0F0"/>
                        </a:solidFill>
                      </a:endParaRPr>
                    </a:p>
                  </a:txBody>
                  <a:tcPr marT="63500" marB="63500" marR="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17561.616</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19022.870</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6239.411</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00000">
                <a:tc>
                  <a:txBody>
                    <a:bodyPr/>
                    <a:lstStyle/>
                    <a:p>
                      <a:pPr indent="0" lvl="0" marL="0" rtl="0" algn="ctr">
                        <a:lnSpc>
                          <a:spcPct val="100000"/>
                        </a:lnSpc>
                        <a:spcBef>
                          <a:spcPts val="0"/>
                        </a:spcBef>
                        <a:spcAft>
                          <a:spcPts val="0"/>
                        </a:spcAft>
                        <a:buNone/>
                      </a:pPr>
                      <a:r>
                        <a:rPr lang="en" sz="900"/>
                        <a:t>B2</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l">
                        <a:lnSpc>
                          <a:spcPct val="100000"/>
                        </a:lnSpc>
                        <a:spcBef>
                          <a:spcPts val="0"/>
                        </a:spcBef>
                        <a:spcAft>
                          <a:spcPts val="0"/>
                        </a:spcAft>
                        <a:buNone/>
                      </a:pPr>
                      <a:r>
                        <a:rPr lang="en" sz="900"/>
                        <a:t>Total Cholesterol, Cigarette Category, Sex, Age, </a:t>
                      </a:r>
                      <a:r>
                        <a:rPr lang="en" sz="900">
                          <a:solidFill>
                            <a:srgbClr val="FF9900"/>
                          </a:solidFill>
                        </a:rPr>
                        <a:t>BP_Meds</a:t>
                      </a:r>
                      <a:r>
                        <a:rPr lang="en" sz="900"/>
                        <a:t>, </a:t>
                      </a:r>
                      <a:r>
                        <a:rPr lang="en" sz="900">
                          <a:solidFill>
                            <a:srgbClr val="11CA51"/>
                          </a:solidFill>
                        </a:rPr>
                        <a:t>Diabetes</a:t>
                      </a:r>
                      <a:r>
                        <a:rPr lang="en" sz="900"/>
                        <a:t>, </a:t>
                      </a:r>
                      <a:r>
                        <a:rPr lang="en" sz="900">
                          <a:solidFill>
                            <a:srgbClr val="00B0F0"/>
                          </a:solidFill>
                        </a:rPr>
                        <a:t>BMI</a:t>
                      </a:r>
                      <a:endParaRPr sz="900">
                        <a:solidFill>
                          <a:srgbClr val="00B0F0"/>
                        </a:solidFill>
                      </a:endParaRPr>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17323.587</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18683.627</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6189.006</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00000">
                <a:tc>
                  <a:txBody>
                    <a:bodyPr/>
                    <a:lstStyle/>
                    <a:p>
                      <a:pPr indent="0" lvl="0" marL="0" rtl="0" algn="ctr">
                        <a:lnSpc>
                          <a:spcPct val="100000"/>
                        </a:lnSpc>
                        <a:spcBef>
                          <a:spcPts val="0"/>
                        </a:spcBef>
                        <a:spcAft>
                          <a:spcPts val="0"/>
                        </a:spcAft>
                        <a:buNone/>
                      </a:pPr>
                      <a:r>
                        <a:rPr lang="en" sz="900"/>
                        <a:t>B3</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l">
                        <a:lnSpc>
                          <a:spcPct val="100000"/>
                        </a:lnSpc>
                        <a:spcBef>
                          <a:spcPts val="0"/>
                        </a:spcBef>
                        <a:spcAft>
                          <a:spcPts val="0"/>
                        </a:spcAft>
                        <a:buNone/>
                      </a:pPr>
                      <a:r>
                        <a:rPr lang="en" sz="900"/>
                        <a:t>Total Cholesterol, Cigarette Category, Sex, Age, </a:t>
                      </a:r>
                      <a:r>
                        <a:rPr lang="en" sz="900">
                          <a:solidFill>
                            <a:srgbClr val="FF0000"/>
                          </a:solidFill>
                        </a:rPr>
                        <a:t>SBP</a:t>
                      </a:r>
                      <a:r>
                        <a:rPr lang="en" sz="900"/>
                        <a:t>, </a:t>
                      </a:r>
                      <a:r>
                        <a:rPr lang="en" sz="900">
                          <a:solidFill>
                            <a:srgbClr val="FF9900"/>
                          </a:solidFill>
                        </a:rPr>
                        <a:t>BP_Meds</a:t>
                      </a:r>
                      <a:r>
                        <a:rPr lang="en" sz="900"/>
                        <a:t>, </a:t>
                      </a:r>
                      <a:r>
                        <a:rPr lang="en" sz="900">
                          <a:solidFill>
                            <a:srgbClr val="00B0F0"/>
                          </a:solidFill>
                        </a:rPr>
                        <a:t>BMI</a:t>
                      </a:r>
                      <a:endParaRPr sz="900">
                        <a:solidFill>
                          <a:srgbClr val="00B0F0"/>
                        </a:solidFill>
                      </a:endParaRPr>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17248.935</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18636.664</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6138.645</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00000">
                <a:tc>
                  <a:txBody>
                    <a:bodyPr/>
                    <a:lstStyle/>
                    <a:p>
                      <a:pPr indent="0" lvl="0" marL="0" rtl="0" algn="ctr">
                        <a:lnSpc>
                          <a:spcPct val="100000"/>
                        </a:lnSpc>
                        <a:spcBef>
                          <a:spcPts val="0"/>
                        </a:spcBef>
                        <a:spcAft>
                          <a:spcPts val="0"/>
                        </a:spcAft>
                        <a:buNone/>
                      </a:pPr>
                      <a:r>
                        <a:rPr lang="en" sz="900"/>
                        <a:t>B4</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l">
                        <a:lnSpc>
                          <a:spcPct val="100000"/>
                        </a:lnSpc>
                        <a:spcBef>
                          <a:spcPts val="0"/>
                        </a:spcBef>
                        <a:spcAft>
                          <a:spcPts val="0"/>
                        </a:spcAft>
                        <a:buNone/>
                      </a:pPr>
                      <a:r>
                        <a:rPr lang="en" sz="900"/>
                        <a:t>Total Cholesterol, Cigarette Category, Sex, Age, </a:t>
                      </a:r>
                      <a:r>
                        <a:rPr lang="en" sz="900">
                          <a:solidFill>
                            <a:srgbClr val="FF0000"/>
                          </a:solidFill>
                        </a:rPr>
                        <a:t>SBP</a:t>
                      </a:r>
                      <a:r>
                        <a:rPr lang="en" sz="900"/>
                        <a:t>, </a:t>
                      </a:r>
                      <a:r>
                        <a:rPr lang="en" sz="900">
                          <a:solidFill>
                            <a:srgbClr val="FF9900"/>
                          </a:solidFill>
                        </a:rPr>
                        <a:t>BP_Meds</a:t>
                      </a:r>
                      <a:r>
                        <a:rPr lang="en" sz="900"/>
                        <a:t>, </a:t>
                      </a:r>
                      <a:r>
                        <a:rPr lang="en" sz="900">
                          <a:solidFill>
                            <a:srgbClr val="11CA51"/>
                          </a:solidFill>
                        </a:rPr>
                        <a:t>Diabetes</a:t>
                      </a:r>
                      <a:endParaRPr sz="900">
                        <a:solidFill>
                          <a:srgbClr val="11CA51"/>
                        </a:solidFill>
                      </a:endParaRPr>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17323.721</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18720.604</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6174.435</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00000">
                <a:tc>
                  <a:txBody>
                    <a:bodyPr/>
                    <a:lstStyle/>
                    <a:p>
                      <a:pPr indent="0" lvl="0" marL="0" rtl="0" algn="ctr">
                        <a:lnSpc>
                          <a:spcPct val="100000"/>
                        </a:lnSpc>
                        <a:spcBef>
                          <a:spcPts val="0"/>
                        </a:spcBef>
                        <a:spcAft>
                          <a:spcPts val="0"/>
                        </a:spcAft>
                        <a:buNone/>
                      </a:pPr>
                      <a:r>
                        <a:rPr lang="en" sz="900"/>
                        <a:t>B5</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l">
                        <a:lnSpc>
                          <a:spcPct val="100000"/>
                        </a:lnSpc>
                        <a:spcBef>
                          <a:spcPts val="0"/>
                        </a:spcBef>
                        <a:spcAft>
                          <a:spcPts val="0"/>
                        </a:spcAft>
                        <a:buNone/>
                      </a:pPr>
                      <a:r>
                        <a:rPr lang="en" sz="900"/>
                        <a:t>Total Cholesterol, Cigarette Category, Sex, Age, </a:t>
                      </a:r>
                      <a:r>
                        <a:rPr lang="en" sz="900">
                          <a:solidFill>
                            <a:srgbClr val="FF0000"/>
                          </a:solidFill>
                        </a:rPr>
                        <a:t>SBP</a:t>
                      </a:r>
                      <a:r>
                        <a:rPr lang="en" sz="900"/>
                        <a:t>, </a:t>
                      </a:r>
                      <a:r>
                        <a:rPr lang="en" sz="900">
                          <a:solidFill>
                            <a:srgbClr val="FF9900"/>
                          </a:solidFill>
                        </a:rPr>
                        <a:t>BP_Meds</a:t>
                      </a:r>
                      <a:endParaRPr sz="900">
                        <a:solidFill>
                          <a:srgbClr val="FF9900"/>
                        </a:solidFill>
                      </a:endParaRPr>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17354.297</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18736.694</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6184.307</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00000">
                <a:tc>
                  <a:txBody>
                    <a:bodyPr/>
                    <a:lstStyle/>
                    <a:p>
                      <a:pPr indent="0" lvl="0" marL="0" rtl="0" algn="ctr">
                        <a:lnSpc>
                          <a:spcPct val="100000"/>
                        </a:lnSpc>
                        <a:spcBef>
                          <a:spcPts val="0"/>
                        </a:spcBef>
                        <a:spcAft>
                          <a:spcPts val="0"/>
                        </a:spcAft>
                        <a:buNone/>
                      </a:pPr>
                      <a:r>
                        <a:rPr lang="en" sz="900"/>
                        <a:t>B6</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l">
                        <a:lnSpc>
                          <a:spcPct val="100000"/>
                        </a:lnSpc>
                        <a:spcBef>
                          <a:spcPts val="0"/>
                        </a:spcBef>
                        <a:spcAft>
                          <a:spcPts val="0"/>
                        </a:spcAft>
                        <a:buNone/>
                      </a:pPr>
                      <a:r>
                        <a:rPr lang="en" sz="900"/>
                        <a:t>Total Cholesterol, Cigarette Category, Sex, Age, </a:t>
                      </a:r>
                      <a:r>
                        <a:rPr lang="en" sz="900">
                          <a:solidFill>
                            <a:srgbClr val="FF0000"/>
                          </a:solidFill>
                        </a:rPr>
                        <a:t>SBP</a:t>
                      </a:r>
                      <a:endParaRPr sz="900">
                        <a:solidFill>
                          <a:srgbClr val="FF0000"/>
                        </a:solidFill>
                      </a:endParaRPr>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17692.309</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19135.546</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6292.885</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00000">
                <a:tc>
                  <a:txBody>
                    <a:bodyPr/>
                    <a:lstStyle/>
                    <a:p>
                      <a:pPr indent="0" lvl="0" marL="0" rtl="0" algn="ctr">
                        <a:lnSpc>
                          <a:spcPct val="100000"/>
                        </a:lnSpc>
                        <a:spcBef>
                          <a:spcPts val="0"/>
                        </a:spcBef>
                        <a:spcAft>
                          <a:spcPts val="0"/>
                        </a:spcAft>
                        <a:buNone/>
                      </a:pPr>
                      <a:r>
                        <a:rPr lang="en" sz="900"/>
                        <a:t>B7</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l">
                        <a:lnSpc>
                          <a:spcPct val="100000"/>
                        </a:lnSpc>
                        <a:spcBef>
                          <a:spcPts val="0"/>
                        </a:spcBef>
                        <a:spcAft>
                          <a:spcPts val="0"/>
                        </a:spcAft>
                        <a:buNone/>
                      </a:pPr>
                      <a:r>
                        <a:rPr lang="en" sz="900"/>
                        <a:t>Total Cholesterol, Cigarette Category, Sex, Age, </a:t>
                      </a:r>
                      <a:r>
                        <a:rPr lang="en" sz="900">
                          <a:solidFill>
                            <a:srgbClr val="FF9900"/>
                          </a:solidFill>
                        </a:rPr>
                        <a:t>BP_Meds</a:t>
                      </a:r>
                      <a:endParaRPr sz="900">
                        <a:solidFill>
                          <a:srgbClr val="FF9900"/>
                        </a:solidFill>
                      </a:endParaRPr>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17498.227</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18832.719</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6259.920</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63300">
                <a:tc>
                  <a:txBody>
                    <a:bodyPr/>
                    <a:lstStyle/>
                    <a:p>
                      <a:pPr indent="0" lvl="0" marL="0" rtl="0" algn="ctr">
                        <a:lnSpc>
                          <a:spcPct val="100000"/>
                        </a:lnSpc>
                        <a:spcBef>
                          <a:spcPts val="0"/>
                        </a:spcBef>
                        <a:spcAft>
                          <a:spcPts val="0"/>
                        </a:spcAft>
                        <a:buNone/>
                      </a:pPr>
                      <a:r>
                        <a:rPr lang="en" sz="900"/>
                        <a:t>B8</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l">
                        <a:lnSpc>
                          <a:spcPct val="100000"/>
                        </a:lnSpc>
                        <a:spcBef>
                          <a:spcPts val="0"/>
                        </a:spcBef>
                        <a:spcAft>
                          <a:spcPts val="0"/>
                        </a:spcAft>
                        <a:buNone/>
                      </a:pPr>
                      <a:r>
                        <a:rPr lang="en" sz="900"/>
                        <a:t>Total Cholesterol, Cigarette Category, Sex, Age, </a:t>
                      </a:r>
                      <a:r>
                        <a:rPr lang="en" sz="900">
                          <a:solidFill>
                            <a:srgbClr val="11CA51"/>
                          </a:solidFill>
                        </a:rPr>
                        <a:t>Diabetes</a:t>
                      </a:r>
                      <a:r>
                        <a:rPr lang="en" sz="900"/>
                        <a:t>, </a:t>
                      </a:r>
                      <a:r>
                        <a:rPr lang="en" sz="900">
                          <a:solidFill>
                            <a:srgbClr val="00B0F0"/>
                          </a:solidFill>
                        </a:rPr>
                        <a:t>BMI</a:t>
                      </a:r>
                      <a:endParaRPr sz="900">
                        <a:solidFill>
                          <a:srgbClr val="00B0F0"/>
                        </a:solidFill>
                      </a:endParaRPr>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17686.540</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19099.878</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6321.740</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83200">
                <a:tc>
                  <a:txBody>
                    <a:bodyPr/>
                    <a:lstStyle/>
                    <a:p>
                      <a:pPr indent="0" lvl="0" marL="0" rtl="0" algn="ctr">
                        <a:lnSpc>
                          <a:spcPct val="100000"/>
                        </a:lnSpc>
                        <a:spcBef>
                          <a:spcPts val="0"/>
                        </a:spcBef>
                        <a:spcAft>
                          <a:spcPts val="0"/>
                        </a:spcAft>
                        <a:buNone/>
                      </a:pPr>
                      <a:r>
                        <a:rPr lang="en" sz="900"/>
                        <a:t>B9</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l">
                        <a:lnSpc>
                          <a:spcPct val="100000"/>
                        </a:lnSpc>
                        <a:spcBef>
                          <a:spcPts val="0"/>
                        </a:spcBef>
                        <a:spcAft>
                          <a:spcPts val="0"/>
                        </a:spcAft>
                        <a:buNone/>
                      </a:pPr>
                      <a:r>
                        <a:rPr lang="en" sz="900"/>
                        <a:t>Total Cholesterol, Cigarette Category, Sex, Age, </a:t>
                      </a:r>
                      <a:r>
                        <a:rPr lang="en" sz="900">
                          <a:solidFill>
                            <a:srgbClr val="11CA51"/>
                          </a:solidFill>
                        </a:rPr>
                        <a:t>Diabetes</a:t>
                      </a:r>
                      <a:endParaRPr sz="900">
                        <a:solidFill>
                          <a:srgbClr val="11CA51"/>
                        </a:solidFill>
                      </a:endParaRPr>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17823.262</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19230.967</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6382.562</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00000">
                <a:tc>
                  <a:txBody>
                    <a:bodyPr/>
                    <a:lstStyle/>
                    <a:p>
                      <a:pPr indent="0" lvl="0" marL="0" rtl="0" algn="ctr">
                        <a:lnSpc>
                          <a:spcPct val="100000"/>
                        </a:lnSpc>
                        <a:spcBef>
                          <a:spcPts val="0"/>
                        </a:spcBef>
                        <a:spcAft>
                          <a:spcPts val="0"/>
                        </a:spcAft>
                        <a:buNone/>
                      </a:pPr>
                      <a:r>
                        <a:rPr lang="en" sz="900"/>
                        <a:t>B10</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l">
                        <a:lnSpc>
                          <a:spcPct val="100000"/>
                        </a:lnSpc>
                        <a:spcBef>
                          <a:spcPts val="0"/>
                        </a:spcBef>
                        <a:spcAft>
                          <a:spcPts val="0"/>
                        </a:spcAft>
                        <a:buNone/>
                      </a:pPr>
                      <a:r>
                        <a:rPr lang="en" sz="900"/>
                        <a:t>Total Cholesterol, Cigarette Category, Sex, Age, </a:t>
                      </a:r>
                      <a:r>
                        <a:rPr lang="en" sz="900">
                          <a:solidFill>
                            <a:srgbClr val="00B0F0"/>
                          </a:solidFill>
                        </a:rPr>
                        <a:t>BMI</a:t>
                      </a:r>
                      <a:endParaRPr sz="900">
                        <a:solidFill>
                          <a:srgbClr val="00B0F0"/>
                        </a:solidFill>
                      </a:endParaRPr>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17719.230</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19117.457</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6331.885</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11500">
                <a:tc>
                  <a:txBody>
                    <a:bodyPr/>
                    <a:lstStyle/>
                    <a:p>
                      <a:pPr indent="0" lvl="0" marL="0" rtl="0" algn="ctr">
                        <a:lnSpc>
                          <a:spcPct val="100000"/>
                        </a:lnSpc>
                        <a:spcBef>
                          <a:spcPts val="0"/>
                        </a:spcBef>
                        <a:spcAft>
                          <a:spcPts val="0"/>
                        </a:spcAft>
                        <a:buNone/>
                      </a:pPr>
                      <a:r>
                        <a:rPr lang="en" sz="900"/>
                        <a:t>B11</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l">
                        <a:lnSpc>
                          <a:spcPct val="100000"/>
                        </a:lnSpc>
                        <a:spcBef>
                          <a:spcPts val="0"/>
                        </a:spcBef>
                        <a:spcAft>
                          <a:spcPts val="0"/>
                        </a:spcAft>
                        <a:buNone/>
                      </a:pPr>
                      <a:r>
                        <a:rPr lang="en" sz="900"/>
                        <a:t>Total Cholesterol, Cigarette Category, Sex, Age</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17865.377</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19256.106</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6396.214</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bl>
          </a:graphicData>
        </a:graphic>
      </p:graphicFrame>
      <p:graphicFrame>
        <p:nvGraphicFramePr>
          <p:cNvPr id="201" name="Google Shape;201;p22"/>
          <p:cNvGraphicFramePr/>
          <p:nvPr/>
        </p:nvGraphicFramePr>
        <p:xfrm>
          <a:off x="4548813" y="0"/>
          <a:ext cx="3000000" cy="3000000"/>
        </p:xfrm>
        <a:graphic>
          <a:graphicData uri="http://schemas.openxmlformats.org/drawingml/2006/table">
            <a:tbl>
              <a:tblPr>
                <a:noFill/>
                <a:tableStyleId>{7AF75056-D29A-44F7-9F35-387B3827CA10}</a:tableStyleId>
              </a:tblPr>
              <a:tblGrid>
                <a:gridCol w="2279700"/>
                <a:gridCol w="771825"/>
                <a:gridCol w="771825"/>
                <a:gridCol w="771825"/>
              </a:tblGrid>
              <a:tr h="317550">
                <a:tc>
                  <a:txBody>
                    <a:bodyPr/>
                    <a:lstStyle/>
                    <a:p>
                      <a:pPr indent="0" lvl="0" marL="0" rtl="0" algn="l">
                        <a:spcBef>
                          <a:spcPts val="0"/>
                        </a:spcBef>
                        <a:spcAft>
                          <a:spcPts val="0"/>
                        </a:spcAft>
                        <a:buNone/>
                      </a:pPr>
                      <a:r>
                        <a:rPr lang="en" sz="900"/>
                        <a:t>Total Cholesterol, Cigarette Category,</a:t>
                      </a:r>
                      <a:endParaRPr sz="900"/>
                    </a:p>
                    <a:p>
                      <a:pPr indent="0" lvl="0" marL="0" rtl="0" algn="l">
                        <a:spcBef>
                          <a:spcPts val="0"/>
                        </a:spcBef>
                        <a:spcAft>
                          <a:spcPts val="0"/>
                        </a:spcAft>
                        <a:buNone/>
                      </a:pPr>
                      <a:r>
                        <a:rPr lang="en" sz="900"/>
                        <a:t>Sex, Age, SBP, BP_Meds, Diabetes, BMI</a:t>
                      </a:r>
                      <a:endParaRPr sz="9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highlight>
                            <a:srgbClr val="FFFF00"/>
                          </a:highlight>
                        </a:rPr>
                        <a:t>17221.371</a:t>
                      </a:r>
                      <a:endParaRPr sz="900">
                        <a:highlight>
                          <a:srgbClr val="FFFF00"/>
                        </a:highlight>
                      </a:endParaRPr>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highlight>
                            <a:srgbClr val="FFFF00"/>
                          </a:highlight>
                        </a:rPr>
                        <a:t>18623.770</a:t>
                      </a:r>
                      <a:endParaRPr sz="900">
                        <a:highlight>
                          <a:srgbClr val="FFFF00"/>
                        </a:highlight>
                      </a:endParaRPr>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highlight>
                            <a:srgbClr val="FFFF00"/>
                          </a:highlight>
                        </a:rPr>
                        <a:t>6129.222</a:t>
                      </a:r>
                      <a:endParaRPr sz="900">
                        <a:highlight>
                          <a:srgbClr val="FFFF00"/>
                        </a:highlight>
                      </a:endParaRPr>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Model Selection - Step 3</a:t>
            </a:r>
            <a:endParaRPr/>
          </a:p>
        </p:txBody>
      </p:sp>
      <p:sp>
        <p:nvSpPr>
          <p:cNvPr id="207" name="Google Shape;207;p23"/>
          <p:cNvSpPr txBox="1"/>
          <p:nvPr>
            <p:ph idx="1" type="body"/>
          </p:nvPr>
        </p:nvSpPr>
        <p:spPr>
          <a:xfrm>
            <a:off x="1297500" y="10341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logarithmically</a:t>
            </a:r>
            <a:r>
              <a:rPr lang="en"/>
              <a:t> transformed continuous variables</a:t>
            </a:r>
            <a:endParaRPr/>
          </a:p>
        </p:txBody>
      </p:sp>
      <p:graphicFrame>
        <p:nvGraphicFramePr>
          <p:cNvPr id="208" name="Google Shape;208;p23"/>
          <p:cNvGraphicFramePr/>
          <p:nvPr/>
        </p:nvGraphicFramePr>
        <p:xfrm>
          <a:off x="1431463" y="2013500"/>
          <a:ext cx="3000000" cy="3000000"/>
        </p:xfrm>
        <a:graphic>
          <a:graphicData uri="http://schemas.openxmlformats.org/drawingml/2006/table">
            <a:tbl>
              <a:tblPr>
                <a:noFill/>
                <a:tableStyleId>{7AF75056-D29A-44F7-9F35-387B3827CA10}</a:tableStyleId>
              </a:tblPr>
              <a:tblGrid>
                <a:gridCol w="561975"/>
                <a:gridCol w="2828925"/>
                <a:gridCol w="923925"/>
                <a:gridCol w="933450"/>
                <a:gridCol w="914400"/>
              </a:tblGrid>
              <a:tr h="104775">
                <a:tc rowSpan="2">
                  <a:txBody>
                    <a:bodyPr/>
                    <a:lstStyle/>
                    <a:p>
                      <a:pPr indent="0" lvl="0" marL="0" rtl="0" algn="ctr">
                        <a:spcBef>
                          <a:spcPts val="0"/>
                        </a:spcBef>
                        <a:spcAft>
                          <a:spcPts val="0"/>
                        </a:spcAft>
                        <a:buNone/>
                      </a:pPr>
                      <a:r>
                        <a:rPr b="1" lang="en" sz="1000"/>
                        <a:t>Model</a:t>
                      </a:r>
                      <a:endParaRPr b="1"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FBFBF"/>
                    </a:solidFill>
                  </a:tcPr>
                </a:tc>
                <a:tc rowSpan="2">
                  <a:txBody>
                    <a:bodyPr/>
                    <a:lstStyle/>
                    <a:p>
                      <a:pPr indent="0" lvl="0" marL="0" rtl="0" algn="ctr">
                        <a:spcBef>
                          <a:spcPts val="0"/>
                        </a:spcBef>
                        <a:spcAft>
                          <a:spcPts val="0"/>
                        </a:spcAft>
                        <a:buNone/>
                      </a:pPr>
                      <a:r>
                        <a:rPr b="1" lang="en" sz="1000"/>
                        <a:t>Covariates</a:t>
                      </a:r>
                      <a:endParaRPr b="1"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FBFBF"/>
                    </a:solidFill>
                  </a:tcPr>
                </a:tc>
                <a:tc gridSpan="3">
                  <a:txBody>
                    <a:bodyPr/>
                    <a:lstStyle/>
                    <a:p>
                      <a:pPr indent="0" lvl="0" marL="0" rtl="0" algn="ctr">
                        <a:spcBef>
                          <a:spcPts val="0"/>
                        </a:spcBef>
                        <a:spcAft>
                          <a:spcPts val="0"/>
                        </a:spcAft>
                        <a:buNone/>
                      </a:pPr>
                      <a:r>
                        <a:rPr b="1" lang="en" sz="1000"/>
                        <a:t>SBC Values</a:t>
                      </a:r>
                      <a:endParaRPr b="1"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FBFBF"/>
                    </a:solidFill>
                  </a:tcPr>
                </a:tc>
                <a:tc hMerge="1"/>
                <a:tc hMerge="1"/>
              </a:tr>
              <a:tr h="152400">
                <a:tc vMerge="1"/>
                <a:tc vMerge="1"/>
                <a:tc>
                  <a:txBody>
                    <a:bodyPr/>
                    <a:lstStyle/>
                    <a:p>
                      <a:pPr indent="0" lvl="0" marL="0" rtl="0" algn="ctr">
                        <a:spcBef>
                          <a:spcPts val="0"/>
                        </a:spcBef>
                        <a:spcAft>
                          <a:spcPts val="0"/>
                        </a:spcAft>
                        <a:buNone/>
                      </a:pPr>
                      <a:r>
                        <a:rPr b="1" lang="en" sz="1000"/>
                        <a:t>CVD</a:t>
                      </a:r>
                      <a:endParaRPr b="1"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FBFBF"/>
                    </a:solidFill>
                  </a:tcPr>
                </a:tc>
                <a:tc>
                  <a:txBody>
                    <a:bodyPr/>
                    <a:lstStyle/>
                    <a:p>
                      <a:pPr indent="0" lvl="0" marL="0" rtl="0" algn="ctr">
                        <a:spcBef>
                          <a:spcPts val="0"/>
                        </a:spcBef>
                        <a:spcAft>
                          <a:spcPts val="0"/>
                        </a:spcAft>
                        <a:buNone/>
                      </a:pPr>
                      <a:r>
                        <a:rPr b="1" lang="en" sz="1000"/>
                        <a:t>CHD</a:t>
                      </a:r>
                      <a:endParaRPr b="1"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FBFBF"/>
                    </a:solidFill>
                  </a:tcPr>
                </a:tc>
                <a:tc>
                  <a:txBody>
                    <a:bodyPr/>
                    <a:lstStyle/>
                    <a:p>
                      <a:pPr indent="0" lvl="0" marL="0" rtl="0" algn="ctr">
                        <a:spcBef>
                          <a:spcPts val="0"/>
                        </a:spcBef>
                        <a:spcAft>
                          <a:spcPts val="0"/>
                        </a:spcAft>
                        <a:buNone/>
                      </a:pPr>
                      <a:r>
                        <a:rPr b="1" lang="en" sz="1000"/>
                        <a:t>Stroke</a:t>
                      </a:r>
                      <a:endParaRPr b="1"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FBFBF"/>
                    </a:solidFill>
                  </a:tcPr>
                </a:tc>
              </a:tr>
              <a:tr h="133350">
                <a:tc>
                  <a:txBody>
                    <a:bodyPr/>
                    <a:lstStyle/>
                    <a:p>
                      <a:pPr indent="0" lvl="0" marL="0" rtl="0" algn="ctr">
                        <a:lnSpc>
                          <a:spcPct val="100000"/>
                        </a:lnSpc>
                        <a:spcBef>
                          <a:spcPts val="0"/>
                        </a:spcBef>
                        <a:spcAft>
                          <a:spcPts val="0"/>
                        </a:spcAft>
                        <a:buNone/>
                      </a:pPr>
                      <a:r>
                        <a:rPr lang="en" sz="900"/>
                        <a:t>C</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Log Total Cholesterol, Cigarette Category, Sex, Log Age, Log SBP, BP_Meds, Diabetes, Log BMI</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17222.656</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18624.123</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6127.548</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bl>
          </a:graphicData>
        </a:graphic>
      </p:graphicFrame>
      <p:graphicFrame>
        <p:nvGraphicFramePr>
          <p:cNvPr id="209" name="Google Shape;209;p23"/>
          <p:cNvGraphicFramePr/>
          <p:nvPr/>
        </p:nvGraphicFramePr>
        <p:xfrm>
          <a:off x="2143763" y="4292425"/>
          <a:ext cx="3000000" cy="3000000"/>
        </p:xfrm>
        <a:graphic>
          <a:graphicData uri="http://schemas.openxmlformats.org/drawingml/2006/table">
            <a:tbl>
              <a:tblPr>
                <a:noFill/>
                <a:tableStyleId>{7AF75056-D29A-44F7-9F35-387B3827CA10}</a:tableStyleId>
              </a:tblPr>
              <a:tblGrid>
                <a:gridCol w="2279700"/>
                <a:gridCol w="771825"/>
                <a:gridCol w="771825"/>
                <a:gridCol w="771825"/>
              </a:tblGrid>
              <a:tr h="317550">
                <a:tc>
                  <a:txBody>
                    <a:bodyPr/>
                    <a:lstStyle/>
                    <a:p>
                      <a:pPr indent="0" lvl="0" marL="0" rtl="0" algn="l">
                        <a:spcBef>
                          <a:spcPts val="0"/>
                        </a:spcBef>
                        <a:spcAft>
                          <a:spcPts val="0"/>
                        </a:spcAft>
                        <a:buNone/>
                      </a:pPr>
                      <a:r>
                        <a:rPr lang="en" sz="900"/>
                        <a:t>Total Cholesterol, Cigarette Category,</a:t>
                      </a:r>
                      <a:endParaRPr sz="900"/>
                    </a:p>
                    <a:p>
                      <a:pPr indent="0" lvl="0" marL="0" rtl="0" algn="l">
                        <a:spcBef>
                          <a:spcPts val="0"/>
                        </a:spcBef>
                        <a:spcAft>
                          <a:spcPts val="0"/>
                        </a:spcAft>
                        <a:buNone/>
                      </a:pPr>
                      <a:r>
                        <a:rPr lang="en" sz="900"/>
                        <a:t>Sex, Age, SBP, BP_Meds, Diabetes, BMI</a:t>
                      </a:r>
                      <a:endParaRPr sz="9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highlight>
                            <a:srgbClr val="FFFF00"/>
                          </a:highlight>
                        </a:rPr>
                        <a:t>17221.371</a:t>
                      </a:r>
                      <a:endParaRPr sz="900">
                        <a:highlight>
                          <a:srgbClr val="FFFF00"/>
                        </a:highlight>
                      </a:endParaRPr>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highlight>
                            <a:srgbClr val="FFFF00"/>
                          </a:highlight>
                        </a:rPr>
                        <a:t>18623.770</a:t>
                      </a:r>
                      <a:endParaRPr sz="900">
                        <a:highlight>
                          <a:srgbClr val="FFFF00"/>
                        </a:highlight>
                      </a:endParaRPr>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highlight>
                            <a:srgbClr val="FFFF00"/>
                          </a:highlight>
                        </a:rPr>
                        <a:t>6129.222</a:t>
                      </a:r>
                      <a:endParaRPr sz="900">
                        <a:highlight>
                          <a:srgbClr val="FFFF00"/>
                        </a:highlight>
                      </a:endParaRPr>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bl>
          </a:graphicData>
        </a:graphic>
      </p:graphicFrame>
      <p:sp>
        <p:nvSpPr>
          <p:cNvPr id="210" name="Google Shape;210;p23"/>
          <p:cNvSpPr/>
          <p:nvPr/>
        </p:nvSpPr>
        <p:spPr>
          <a:xfrm>
            <a:off x="6829925" y="2639450"/>
            <a:ext cx="624300" cy="2481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4"/>
          <p:cNvSpPr txBox="1"/>
          <p:nvPr>
            <p:ph type="title"/>
          </p:nvPr>
        </p:nvSpPr>
        <p:spPr>
          <a:xfrm>
            <a:off x="1297500" y="3175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Model Selection - Step 4</a:t>
            </a:r>
            <a:endParaRPr/>
          </a:p>
        </p:txBody>
      </p:sp>
      <p:sp>
        <p:nvSpPr>
          <p:cNvPr id="216" name="Google Shape;216;p24"/>
          <p:cNvSpPr txBox="1"/>
          <p:nvPr>
            <p:ph idx="1" type="body"/>
          </p:nvPr>
        </p:nvSpPr>
        <p:spPr>
          <a:xfrm>
            <a:off x="1297500" y="7293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interaction terms with age and sex</a:t>
            </a:r>
            <a:endParaRPr/>
          </a:p>
        </p:txBody>
      </p:sp>
      <p:graphicFrame>
        <p:nvGraphicFramePr>
          <p:cNvPr id="217" name="Google Shape;217;p24"/>
          <p:cNvGraphicFramePr/>
          <p:nvPr/>
        </p:nvGraphicFramePr>
        <p:xfrm>
          <a:off x="376200" y="1050650"/>
          <a:ext cx="3000000" cy="3000000"/>
        </p:xfrm>
        <a:graphic>
          <a:graphicData uri="http://schemas.openxmlformats.org/drawingml/2006/table">
            <a:tbl>
              <a:tblPr>
                <a:noFill/>
                <a:tableStyleId>{E06A235A-8B1E-4B66-A9CC-5D8C70E4748A}</a:tableStyleId>
              </a:tblPr>
              <a:tblGrid>
                <a:gridCol w="606425"/>
                <a:gridCol w="5459275"/>
                <a:gridCol w="775300"/>
                <a:gridCol w="775300"/>
                <a:gridCol w="775300"/>
              </a:tblGrid>
              <a:tr h="100000">
                <a:tc rowSpan="2">
                  <a:txBody>
                    <a:bodyPr/>
                    <a:lstStyle/>
                    <a:p>
                      <a:pPr indent="0" lvl="0" marL="0" rtl="0" algn="ctr">
                        <a:lnSpc>
                          <a:spcPct val="100000"/>
                        </a:lnSpc>
                        <a:spcBef>
                          <a:spcPts val="0"/>
                        </a:spcBef>
                        <a:spcAft>
                          <a:spcPts val="0"/>
                        </a:spcAft>
                        <a:buNone/>
                      </a:pPr>
                      <a:r>
                        <a:rPr b="1" lang="en" sz="1000"/>
                        <a:t>Model</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FBFBF"/>
                    </a:solidFill>
                  </a:tcPr>
                </a:tc>
                <a:tc rowSpan="2">
                  <a:txBody>
                    <a:bodyPr/>
                    <a:lstStyle/>
                    <a:p>
                      <a:pPr indent="0" lvl="0" marL="0" rtl="0" algn="ctr">
                        <a:lnSpc>
                          <a:spcPct val="100000"/>
                        </a:lnSpc>
                        <a:spcBef>
                          <a:spcPts val="0"/>
                        </a:spcBef>
                        <a:spcAft>
                          <a:spcPts val="0"/>
                        </a:spcAft>
                        <a:buNone/>
                      </a:pPr>
                      <a:r>
                        <a:rPr b="1" lang="en" sz="1000"/>
                        <a:t>Covariates</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FBFBF"/>
                    </a:solidFill>
                  </a:tcPr>
                </a:tc>
                <a:tc gridSpan="3">
                  <a:txBody>
                    <a:bodyPr/>
                    <a:lstStyle/>
                    <a:p>
                      <a:pPr indent="0" lvl="0" marL="0" rtl="0" algn="ctr">
                        <a:lnSpc>
                          <a:spcPct val="100000"/>
                        </a:lnSpc>
                        <a:spcBef>
                          <a:spcPts val="0"/>
                        </a:spcBef>
                        <a:spcAft>
                          <a:spcPts val="0"/>
                        </a:spcAft>
                        <a:buNone/>
                      </a:pPr>
                      <a:r>
                        <a:rPr b="1" lang="en" sz="1000"/>
                        <a:t>SBC Values</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FBFBF"/>
                    </a:solidFill>
                  </a:tcPr>
                </a:tc>
                <a:tc hMerge="1"/>
                <a:tc hMerge="1"/>
              </a:tr>
              <a:tr h="100000">
                <a:tc vMerge="1"/>
                <a:tc vMerge="1"/>
                <a:tc>
                  <a:txBody>
                    <a:bodyPr/>
                    <a:lstStyle/>
                    <a:p>
                      <a:pPr indent="0" lvl="0" marL="0" rtl="0" algn="ctr">
                        <a:lnSpc>
                          <a:spcPct val="100000"/>
                        </a:lnSpc>
                        <a:spcBef>
                          <a:spcPts val="0"/>
                        </a:spcBef>
                        <a:spcAft>
                          <a:spcPts val="0"/>
                        </a:spcAft>
                        <a:buNone/>
                      </a:pPr>
                      <a:r>
                        <a:rPr b="1" lang="en" sz="1000"/>
                        <a:t>CVD</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FBFBF"/>
                    </a:solidFill>
                  </a:tcPr>
                </a:tc>
                <a:tc>
                  <a:txBody>
                    <a:bodyPr/>
                    <a:lstStyle/>
                    <a:p>
                      <a:pPr indent="0" lvl="0" marL="0" rtl="0" algn="ctr">
                        <a:lnSpc>
                          <a:spcPct val="100000"/>
                        </a:lnSpc>
                        <a:spcBef>
                          <a:spcPts val="0"/>
                        </a:spcBef>
                        <a:spcAft>
                          <a:spcPts val="0"/>
                        </a:spcAft>
                        <a:buNone/>
                      </a:pPr>
                      <a:r>
                        <a:rPr b="1" lang="en" sz="1000"/>
                        <a:t>CHD</a:t>
                      </a:r>
                      <a:endParaRPr b="1" sz="10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FBFBF"/>
                    </a:solidFill>
                  </a:tcPr>
                </a:tc>
                <a:tc>
                  <a:txBody>
                    <a:bodyPr/>
                    <a:lstStyle/>
                    <a:p>
                      <a:pPr indent="0" lvl="0" marL="0" rtl="0" algn="ctr">
                        <a:lnSpc>
                          <a:spcPct val="100000"/>
                        </a:lnSpc>
                        <a:spcBef>
                          <a:spcPts val="0"/>
                        </a:spcBef>
                        <a:spcAft>
                          <a:spcPts val="0"/>
                        </a:spcAft>
                        <a:buNone/>
                      </a:pPr>
                      <a:r>
                        <a:rPr b="1" lang="en" sz="1000"/>
                        <a:t>Stroke</a:t>
                      </a:r>
                      <a:endParaRPr b="1" sz="10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FBFBF"/>
                    </a:solidFill>
                  </a:tcPr>
                </a:tc>
              </a:tr>
              <a:tr h="158250">
                <a:tc>
                  <a:txBody>
                    <a:bodyPr/>
                    <a:lstStyle/>
                    <a:p>
                      <a:pPr indent="0" lvl="0" marL="0" rtl="0" algn="ctr">
                        <a:lnSpc>
                          <a:spcPct val="100000"/>
                        </a:lnSpc>
                        <a:spcBef>
                          <a:spcPts val="0"/>
                        </a:spcBef>
                        <a:spcAft>
                          <a:spcPts val="0"/>
                        </a:spcAft>
                        <a:buNone/>
                      </a:pPr>
                      <a:r>
                        <a:rPr lang="en" sz="900"/>
                        <a:t>D</a:t>
                      </a:r>
                      <a:r>
                        <a:rPr lang="en" sz="900"/>
                        <a:t>1</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l">
                        <a:lnSpc>
                          <a:spcPct val="100000"/>
                        </a:lnSpc>
                        <a:spcBef>
                          <a:spcPts val="0"/>
                        </a:spcBef>
                        <a:spcAft>
                          <a:spcPts val="0"/>
                        </a:spcAft>
                        <a:buNone/>
                      </a:pPr>
                      <a:r>
                        <a:rPr lang="en" sz="900"/>
                        <a:t>Total Cholesterol, Cigarette Category, Sex, Age, SBP, BP_Meds, Diabetes, BMI, total_chol*</a:t>
                      </a:r>
                      <a:r>
                        <a:rPr lang="en" sz="900">
                          <a:solidFill>
                            <a:srgbClr val="FF00A2"/>
                          </a:solidFill>
                        </a:rPr>
                        <a:t>age</a:t>
                      </a:r>
                      <a:endParaRPr sz="900">
                        <a:solidFill>
                          <a:srgbClr val="FF00A2"/>
                        </a:solidFill>
                      </a:endParaRPr>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17218.851</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18623.479</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6132.931</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00000">
                <a:tc>
                  <a:txBody>
                    <a:bodyPr/>
                    <a:lstStyle/>
                    <a:p>
                      <a:pPr indent="0" lvl="0" marL="0" rtl="0" algn="ctr">
                        <a:lnSpc>
                          <a:spcPct val="100000"/>
                        </a:lnSpc>
                        <a:spcBef>
                          <a:spcPts val="0"/>
                        </a:spcBef>
                        <a:spcAft>
                          <a:spcPts val="0"/>
                        </a:spcAft>
                        <a:buNone/>
                      </a:pPr>
                      <a:r>
                        <a:rPr lang="en" sz="900"/>
                        <a:t>D2</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l">
                        <a:lnSpc>
                          <a:spcPct val="100000"/>
                        </a:lnSpc>
                        <a:spcBef>
                          <a:spcPts val="0"/>
                        </a:spcBef>
                        <a:spcAft>
                          <a:spcPts val="0"/>
                        </a:spcAft>
                        <a:buNone/>
                      </a:pPr>
                      <a:r>
                        <a:rPr lang="en" sz="900"/>
                        <a:t>Total Cholesterol, Cigarette Category, Sex, Age, SBP, BP_Meds, Diabetes, BMI, total_chol*</a:t>
                      </a:r>
                      <a:r>
                        <a:rPr lang="en" sz="900">
                          <a:solidFill>
                            <a:srgbClr val="00B0F0"/>
                          </a:solidFill>
                        </a:rPr>
                        <a:t>sex</a:t>
                      </a:r>
                      <a:endParaRPr sz="900">
                        <a:solidFill>
                          <a:srgbClr val="00B0F0"/>
                        </a:solidFill>
                      </a:endParaRPr>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17227.769</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18630.692</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6131.973</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00000">
                <a:tc>
                  <a:txBody>
                    <a:bodyPr/>
                    <a:lstStyle/>
                    <a:p>
                      <a:pPr indent="0" lvl="0" marL="0" rtl="0" algn="ctr">
                        <a:lnSpc>
                          <a:spcPct val="100000"/>
                        </a:lnSpc>
                        <a:spcBef>
                          <a:spcPts val="0"/>
                        </a:spcBef>
                        <a:spcAft>
                          <a:spcPts val="0"/>
                        </a:spcAft>
                        <a:buNone/>
                      </a:pPr>
                      <a:r>
                        <a:rPr lang="en" sz="900"/>
                        <a:t>D3</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l">
                        <a:lnSpc>
                          <a:spcPct val="100000"/>
                        </a:lnSpc>
                        <a:spcBef>
                          <a:spcPts val="0"/>
                        </a:spcBef>
                        <a:spcAft>
                          <a:spcPts val="0"/>
                        </a:spcAft>
                        <a:buNone/>
                      </a:pPr>
                      <a:r>
                        <a:rPr lang="en" sz="900"/>
                        <a:t>Total Cholesterol, Cigarette Category, Sex, Age, SBP, BP_Meds, Diabetes, BMI, cigarette_cat*</a:t>
                      </a:r>
                      <a:r>
                        <a:rPr lang="en" sz="900">
                          <a:solidFill>
                            <a:srgbClr val="FF00A2"/>
                          </a:solidFill>
                        </a:rPr>
                        <a:t>age</a:t>
                      </a:r>
                      <a:endParaRPr sz="900">
                        <a:solidFill>
                          <a:srgbClr val="FF00A2"/>
                        </a:solidFill>
                      </a:endParaRPr>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17234.640</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18641.426</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6140.327</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00000">
                <a:tc>
                  <a:txBody>
                    <a:bodyPr/>
                    <a:lstStyle/>
                    <a:p>
                      <a:pPr indent="0" lvl="0" marL="0" rtl="0" algn="ctr">
                        <a:lnSpc>
                          <a:spcPct val="100000"/>
                        </a:lnSpc>
                        <a:spcBef>
                          <a:spcPts val="0"/>
                        </a:spcBef>
                        <a:spcAft>
                          <a:spcPts val="0"/>
                        </a:spcAft>
                        <a:buNone/>
                      </a:pPr>
                      <a:r>
                        <a:rPr lang="en" sz="900"/>
                        <a:t>D4</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l">
                        <a:lnSpc>
                          <a:spcPct val="100000"/>
                        </a:lnSpc>
                        <a:spcBef>
                          <a:spcPts val="0"/>
                        </a:spcBef>
                        <a:spcAft>
                          <a:spcPts val="0"/>
                        </a:spcAft>
                        <a:buNone/>
                      </a:pPr>
                      <a:r>
                        <a:rPr lang="en" sz="900"/>
                        <a:t>Total Cholesterol, Cigarette Category, Sex, Age, SBP, BP_Meds, Diabetes, BMI, cigarette_cat*</a:t>
                      </a:r>
                      <a:r>
                        <a:rPr lang="en" sz="900">
                          <a:solidFill>
                            <a:srgbClr val="00B0F0"/>
                          </a:solidFill>
                        </a:rPr>
                        <a:t>sex</a:t>
                      </a:r>
                      <a:endParaRPr sz="900">
                        <a:solidFill>
                          <a:srgbClr val="00B0F0"/>
                        </a:solidFill>
                      </a:endParaRPr>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17239.428</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18644.196</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6145.981</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00000">
                <a:tc>
                  <a:txBody>
                    <a:bodyPr/>
                    <a:lstStyle/>
                    <a:p>
                      <a:pPr indent="0" lvl="0" marL="0" rtl="0" algn="ctr">
                        <a:lnSpc>
                          <a:spcPct val="100000"/>
                        </a:lnSpc>
                        <a:spcBef>
                          <a:spcPts val="0"/>
                        </a:spcBef>
                        <a:spcAft>
                          <a:spcPts val="0"/>
                        </a:spcAft>
                        <a:buNone/>
                      </a:pPr>
                      <a:r>
                        <a:rPr lang="en" sz="900"/>
                        <a:t>D5</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l">
                        <a:lnSpc>
                          <a:spcPct val="100000"/>
                        </a:lnSpc>
                        <a:spcBef>
                          <a:spcPts val="0"/>
                        </a:spcBef>
                        <a:spcAft>
                          <a:spcPts val="0"/>
                        </a:spcAft>
                        <a:buNone/>
                      </a:pPr>
                      <a:r>
                        <a:rPr lang="en" sz="900"/>
                        <a:t>Total Cholesterol, Cigarette Category, Sex, Age, SBP, BP_Meds, Diabetes, BMI, sbp*</a:t>
                      </a:r>
                      <a:r>
                        <a:rPr lang="en" sz="900">
                          <a:solidFill>
                            <a:srgbClr val="FF00A2"/>
                          </a:solidFill>
                        </a:rPr>
                        <a:t>age</a:t>
                      </a:r>
                      <a:endParaRPr sz="900">
                        <a:solidFill>
                          <a:srgbClr val="FF00A2"/>
                        </a:solidFill>
                      </a:endParaRPr>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17227.997</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18630.819</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6134.558</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00000">
                <a:tc>
                  <a:txBody>
                    <a:bodyPr/>
                    <a:lstStyle/>
                    <a:p>
                      <a:pPr indent="0" lvl="0" marL="0" rtl="0" algn="ctr">
                        <a:lnSpc>
                          <a:spcPct val="100000"/>
                        </a:lnSpc>
                        <a:spcBef>
                          <a:spcPts val="0"/>
                        </a:spcBef>
                        <a:spcAft>
                          <a:spcPts val="0"/>
                        </a:spcAft>
                        <a:buNone/>
                      </a:pPr>
                      <a:r>
                        <a:rPr lang="en" sz="900"/>
                        <a:t>D6</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l">
                        <a:lnSpc>
                          <a:spcPct val="100000"/>
                        </a:lnSpc>
                        <a:spcBef>
                          <a:spcPts val="0"/>
                        </a:spcBef>
                        <a:spcAft>
                          <a:spcPts val="0"/>
                        </a:spcAft>
                        <a:buNone/>
                      </a:pPr>
                      <a:r>
                        <a:rPr lang="en" sz="900"/>
                        <a:t>Total Cholesterol, Cigarette Category, Sex, Age, SBP, BP_Meds, Diabetes, BMI, sbp*</a:t>
                      </a:r>
                      <a:r>
                        <a:rPr lang="en" sz="900">
                          <a:solidFill>
                            <a:srgbClr val="00B0F0"/>
                          </a:solidFill>
                        </a:rPr>
                        <a:t>sex</a:t>
                      </a:r>
                      <a:endParaRPr sz="900">
                        <a:solidFill>
                          <a:srgbClr val="00B0F0"/>
                        </a:solidFill>
                      </a:endParaRPr>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17228.365</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18630.168</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6135.025</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00000">
                <a:tc>
                  <a:txBody>
                    <a:bodyPr/>
                    <a:lstStyle/>
                    <a:p>
                      <a:pPr indent="0" lvl="0" marL="0" rtl="0" algn="ctr">
                        <a:lnSpc>
                          <a:spcPct val="100000"/>
                        </a:lnSpc>
                        <a:spcBef>
                          <a:spcPts val="0"/>
                        </a:spcBef>
                        <a:spcAft>
                          <a:spcPts val="0"/>
                        </a:spcAft>
                        <a:buNone/>
                      </a:pPr>
                      <a:r>
                        <a:rPr lang="en" sz="900"/>
                        <a:t>D7</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l">
                        <a:lnSpc>
                          <a:spcPct val="100000"/>
                        </a:lnSpc>
                        <a:spcBef>
                          <a:spcPts val="0"/>
                        </a:spcBef>
                        <a:spcAft>
                          <a:spcPts val="0"/>
                        </a:spcAft>
                        <a:buNone/>
                      </a:pPr>
                      <a:r>
                        <a:rPr lang="en" sz="900"/>
                        <a:t>Total Cholesterol, Cigarette Category, Sex, Age, SBP, BP_Meds, Diabetes, BMI, diabetes*</a:t>
                      </a:r>
                      <a:r>
                        <a:rPr lang="en" sz="900">
                          <a:solidFill>
                            <a:srgbClr val="FF00A2"/>
                          </a:solidFill>
                        </a:rPr>
                        <a:t>age</a:t>
                      </a:r>
                      <a:endParaRPr sz="900">
                        <a:solidFill>
                          <a:srgbClr val="FF00A2"/>
                        </a:solidFill>
                      </a:endParaRPr>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17225.991</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18627.899</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6132.961</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63300">
                <a:tc>
                  <a:txBody>
                    <a:bodyPr/>
                    <a:lstStyle/>
                    <a:p>
                      <a:pPr indent="0" lvl="0" marL="0" rtl="0" algn="ctr">
                        <a:lnSpc>
                          <a:spcPct val="100000"/>
                        </a:lnSpc>
                        <a:spcBef>
                          <a:spcPts val="0"/>
                        </a:spcBef>
                        <a:spcAft>
                          <a:spcPts val="0"/>
                        </a:spcAft>
                        <a:buNone/>
                      </a:pPr>
                      <a:r>
                        <a:rPr lang="en" sz="900"/>
                        <a:t>D8</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l">
                        <a:lnSpc>
                          <a:spcPct val="100000"/>
                        </a:lnSpc>
                        <a:spcBef>
                          <a:spcPts val="0"/>
                        </a:spcBef>
                        <a:spcAft>
                          <a:spcPts val="0"/>
                        </a:spcAft>
                        <a:buNone/>
                      </a:pPr>
                      <a:r>
                        <a:rPr lang="en" sz="900"/>
                        <a:t>Total Cholesterol, Cigarette Category, Sex, Age, SBP, BP_Meds, Diabetes, BMI, diabetes*</a:t>
                      </a:r>
                      <a:r>
                        <a:rPr lang="en" sz="900">
                          <a:solidFill>
                            <a:srgbClr val="00B0F0"/>
                          </a:solidFill>
                        </a:rPr>
                        <a:t>sex</a:t>
                      </a:r>
                      <a:endParaRPr sz="900">
                        <a:solidFill>
                          <a:srgbClr val="00B0F0"/>
                        </a:solidFill>
                      </a:endParaRPr>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17227.538</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18630.565</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6134.421</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83200">
                <a:tc>
                  <a:txBody>
                    <a:bodyPr/>
                    <a:lstStyle/>
                    <a:p>
                      <a:pPr indent="0" lvl="0" marL="0" rtl="0" algn="ctr">
                        <a:lnSpc>
                          <a:spcPct val="100000"/>
                        </a:lnSpc>
                        <a:spcBef>
                          <a:spcPts val="0"/>
                        </a:spcBef>
                        <a:spcAft>
                          <a:spcPts val="0"/>
                        </a:spcAft>
                        <a:buNone/>
                      </a:pPr>
                      <a:r>
                        <a:rPr lang="en" sz="900"/>
                        <a:t>D9</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l">
                        <a:lnSpc>
                          <a:spcPct val="100000"/>
                        </a:lnSpc>
                        <a:spcBef>
                          <a:spcPts val="0"/>
                        </a:spcBef>
                        <a:spcAft>
                          <a:spcPts val="0"/>
                        </a:spcAft>
                        <a:buNone/>
                      </a:pPr>
                      <a:r>
                        <a:rPr lang="en" sz="900"/>
                        <a:t>Total Cholesterol, Cigarette Category, Sex, Age, SBP, BP_Meds, Diabetes, BMI, bmi*</a:t>
                      </a:r>
                      <a:r>
                        <a:rPr lang="en" sz="900">
                          <a:solidFill>
                            <a:srgbClr val="FF00A2"/>
                          </a:solidFill>
                        </a:rPr>
                        <a:t>age</a:t>
                      </a:r>
                      <a:endParaRPr sz="900">
                        <a:solidFill>
                          <a:srgbClr val="FF00A2"/>
                        </a:solidFill>
                      </a:endParaRPr>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17227.970</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18628.161</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6135.194</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00000">
                <a:tc>
                  <a:txBody>
                    <a:bodyPr/>
                    <a:lstStyle/>
                    <a:p>
                      <a:pPr indent="0" lvl="0" marL="0" rtl="0" algn="ctr">
                        <a:lnSpc>
                          <a:spcPct val="100000"/>
                        </a:lnSpc>
                        <a:spcBef>
                          <a:spcPts val="0"/>
                        </a:spcBef>
                        <a:spcAft>
                          <a:spcPts val="0"/>
                        </a:spcAft>
                        <a:buNone/>
                      </a:pPr>
                      <a:r>
                        <a:rPr lang="en" sz="900"/>
                        <a:t>D10</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l">
                        <a:lnSpc>
                          <a:spcPct val="100000"/>
                        </a:lnSpc>
                        <a:spcBef>
                          <a:spcPts val="0"/>
                        </a:spcBef>
                        <a:spcAft>
                          <a:spcPts val="0"/>
                        </a:spcAft>
                        <a:buNone/>
                      </a:pPr>
                      <a:r>
                        <a:rPr lang="en" sz="900"/>
                        <a:t>Total Cholesterol, Cigarette Category, Sex, Age, SBP, BP_Meds, Diabetes, BMI, bmi*</a:t>
                      </a:r>
                      <a:r>
                        <a:rPr lang="en" sz="900">
                          <a:solidFill>
                            <a:srgbClr val="00B0F0"/>
                          </a:solidFill>
                        </a:rPr>
                        <a:t>sex</a:t>
                      </a:r>
                      <a:endParaRPr sz="900">
                        <a:solidFill>
                          <a:srgbClr val="00B0F0"/>
                        </a:solidFill>
                      </a:endParaRPr>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17228.303</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18630.830</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6135.090</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11500">
                <a:tc>
                  <a:txBody>
                    <a:bodyPr/>
                    <a:lstStyle/>
                    <a:p>
                      <a:pPr indent="0" lvl="0" marL="0" rtl="0" algn="ctr">
                        <a:lnSpc>
                          <a:spcPct val="100000"/>
                        </a:lnSpc>
                        <a:spcBef>
                          <a:spcPts val="0"/>
                        </a:spcBef>
                        <a:spcAft>
                          <a:spcPts val="0"/>
                        </a:spcAft>
                        <a:buNone/>
                      </a:pPr>
                      <a:r>
                        <a:rPr lang="en" sz="900"/>
                        <a:t>D11</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l">
                        <a:lnSpc>
                          <a:spcPct val="100000"/>
                        </a:lnSpc>
                        <a:spcBef>
                          <a:spcPts val="0"/>
                        </a:spcBef>
                        <a:spcAft>
                          <a:spcPts val="0"/>
                        </a:spcAft>
                        <a:buNone/>
                      </a:pPr>
                      <a:r>
                        <a:rPr lang="en" sz="900"/>
                        <a:t>Total Cholesterol, Cigarette Category, Sex, Age, SBP, BP_Meds, Diabetes, BMI, total_chol*cigarette_cat</a:t>
                      </a:r>
                      <a:endParaRPr sz="9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17240.466</a:t>
                      </a:r>
                      <a:endParaRPr sz="9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18644.435</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900"/>
                        <a:t>6150.721</a:t>
                      </a:r>
                      <a:endParaRPr sz="900"/>
                    </a:p>
                  </a:txBody>
                  <a:tcPr marT="91425" marB="91425" marR="68575" marL="68575"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bl>
          </a:graphicData>
        </a:graphic>
      </p:graphicFrame>
      <p:graphicFrame>
        <p:nvGraphicFramePr>
          <p:cNvPr id="218" name="Google Shape;218;p24"/>
          <p:cNvGraphicFramePr/>
          <p:nvPr/>
        </p:nvGraphicFramePr>
        <p:xfrm>
          <a:off x="4548813" y="0"/>
          <a:ext cx="3000000" cy="3000000"/>
        </p:xfrm>
        <a:graphic>
          <a:graphicData uri="http://schemas.openxmlformats.org/drawingml/2006/table">
            <a:tbl>
              <a:tblPr>
                <a:noFill/>
                <a:tableStyleId>{7AF75056-D29A-44F7-9F35-387B3827CA10}</a:tableStyleId>
              </a:tblPr>
              <a:tblGrid>
                <a:gridCol w="2279700"/>
                <a:gridCol w="771825"/>
                <a:gridCol w="771825"/>
                <a:gridCol w="771825"/>
              </a:tblGrid>
              <a:tr h="317550">
                <a:tc>
                  <a:txBody>
                    <a:bodyPr/>
                    <a:lstStyle/>
                    <a:p>
                      <a:pPr indent="0" lvl="0" marL="0" rtl="0" algn="l">
                        <a:spcBef>
                          <a:spcPts val="0"/>
                        </a:spcBef>
                        <a:spcAft>
                          <a:spcPts val="0"/>
                        </a:spcAft>
                        <a:buNone/>
                      </a:pPr>
                      <a:r>
                        <a:rPr lang="en" sz="900"/>
                        <a:t>Total Cholesterol, Cigarette Category,</a:t>
                      </a:r>
                      <a:endParaRPr sz="900"/>
                    </a:p>
                    <a:p>
                      <a:pPr indent="0" lvl="0" marL="0" rtl="0" algn="l">
                        <a:spcBef>
                          <a:spcPts val="0"/>
                        </a:spcBef>
                        <a:spcAft>
                          <a:spcPts val="0"/>
                        </a:spcAft>
                        <a:buNone/>
                      </a:pPr>
                      <a:r>
                        <a:rPr lang="en" sz="900"/>
                        <a:t>Sex, Age, SBP, BP_Meds, Diabetes, BMI</a:t>
                      </a:r>
                      <a:endParaRPr sz="9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highlight>
                            <a:srgbClr val="FFFF00"/>
                          </a:highlight>
                        </a:rPr>
                        <a:t>17221.371</a:t>
                      </a:r>
                      <a:endParaRPr sz="900">
                        <a:highlight>
                          <a:srgbClr val="FFFF00"/>
                        </a:highlight>
                      </a:endParaRPr>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highlight>
                            <a:srgbClr val="FFFF00"/>
                          </a:highlight>
                        </a:rPr>
                        <a:t>18623.770</a:t>
                      </a:r>
                      <a:endParaRPr sz="900">
                        <a:highlight>
                          <a:srgbClr val="FFFF00"/>
                        </a:highlight>
                      </a:endParaRPr>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highlight>
                            <a:srgbClr val="FFFF00"/>
                          </a:highlight>
                        </a:rPr>
                        <a:t>6129.222</a:t>
                      </a:r>
                      <a:endParaRPr sz="900">
                        <a:highlight>
                          <a:srgbClr val="FFFF00"/>
                        </a:highlight>
                      </a:endParaRPr>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bl>
          </a:graphicData>
        </a:graphic>
      </p:graphicFrame>
      <p:sp>
        <p:nvSpPr>
          <p:cNvPr id="219" name="Google Shape;219;p24"/>
          <p:cNvSpPr/>
          <p:nvPr/>
        </p:nvSpPr>
        <p:spPr>
          <a:xfrm>
            <a:off x="6534263" y="1699475"/>
            <a:ext cx="624300" cy="2481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4"/>
          <p:cNvSpPr/>
          <p:nvPr/>
        </p:nvSpPr>
        <p:spPr>
          <a:xfrm>
            <a:off x="7298150" y="1699475"/>
            <a:ext cx="624300" cy="2481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Model Selection - Step 5</a:t>
            </a:r>
            <a:endParaRPr/>
          </a:p>
        </p:txBody>
      </p:sp>
      <p:sp>
        <p:nvSpPr>
          <p:cNvPr id="226" name="Google Shape;226;p25"/>
          <p:cNvSpPr txBox="1"/>
          <p:nvPr>
            <p:ph idx="1" type="body"/>
          </p:nvPr>
        </p:nvSpPr>
        <p:spPr>
          <a:xfrm>
            <a:off x="1297500" y="805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sex-stratified analysis</a:t>
            </a:r>
            <a:endParaRPr/>
          </a:p>
        </p:txBody>
      </p:sp>
      <p:graphicFrame>
        <p:nvGraphicFramePr>
          <p:cNvPr id="227" name="Google Shape;227;p25"/>
          <p:cNvGraphicFramePr/>
          <p:nvPr/>
        </p:nvGraphicFramePr>
        <p:xfrm>
          <a:off x="1755200" y="1168400"/>
          <a:ext cx="3000000" cy="3000000"/>
        </p:xfrm>
        <a:graphic>
          <a:graphicData uri="http://schemas.openxmlformats.org/drawingml/2006/table">
            <a:tbl>
              <a:tblPr>
                <a:noFill/>
                <a:tableStyleId>{E06A235A-8B1E-4B66-A9CC-5D8C70E4748A}</a:tableStyleId>
              </a:tblPr>
              <a:tblGrid>
                <a:gridCol w="1092075"/>
                <a:gridCol w="516600"/>
                <a:gridCol w="560475"/>
                <a:gridCol w="1112225"/>
                <a:gridCol w="672200"/>
                <a:gridCol w="553850"/>
                <a:gridCol w="1126175"/>
              </a:tblGrid>
              <a:tr h="100000">
                <a:tc>
                  <a:txBody>
                    <a:bodyPr/>
                    <a:lstStyle/>
                    <a:p>
                      <a:pPr indent="0" lvl="0" marL="0" rtl="0" algn="ctr">
                        <a:lnSpc>
                          <a:spcPct val="100000"/>
                        </a:lnSpc>
                        <a:spcBef>
                          <a:spcPts val="0"/>
                        </a:spcBef>
                        <a:spcAft>
                          <a:spcPts val="0"/>
                        </a:spcAft>
                        <a:buNone/>
                      </a:pPr>
                      <a:r>
                        <a:rPr b="1" lang="en" sz="1000"/>
                        <a:t>Variable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Males</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Hazard Ratio</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95% Confidence Interval</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Females</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Hazard Ratio</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95% Confidence Interval</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r>
              <a:tr h="295275">
                <a:tc>
                  <a:txBody>
                    <a:bodyPr/>
                    <a:lstStyle/>
                    <a:p>
                      <a:pPr indent="0" lvl="0" marL="0" rtl="0" algn="ctr">
                        <a:lnSpc>
                          <a:spcPct val="100000"/>
                        </a:lnSpc>
                        <a:spcBef>
                          <a:spcPts val="0"/>
                        </a:spcBef>
                        <a:spcAft>
                          <a:spcPts val="0"/>
                        </a:spcAft>
                        <a:buNone/>
                      </a:pPr>
                      <a:r>
                        <a:rPr lang="en" sz="1000"/>
                        <a:t>Total Cholesterol</a:t>
                      </a:r>
                      <a:endParaRPr sz="1000"/>
                    </a:p>
                  </a:txBody>
                  <a:tcPr marT="50800" marB="50800" marR="50800" marL="508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rowSpan="4">
                  <a:txBody>
                    <a:bodyPr/>
                    <a:lstStyle/>
                    <a:p>
                      <a:pPr indent="0" lvl="0" marL="0" rtl="0" algn="ctr">
                        <a:lnSpc>
                          <a:spcPct val="100000"/>
                        </a:lnSpc>
                        <a:spcBef>
                          <a:spcPts val="0"/>
                        </a:spcBef>
                        <a:spcAft>
                          <a:spcPts val="0"/>
                        </a:spcAft>
                        <a:buNone/>
                      </a:pPr>
                      <a:r>
                        <a:rPr b="1" lang="en" sz="1000"/>
                        <a:t>CVD</a:t>
                      </a:r>
                      <a:endParaRPr b="1"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1.003</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1.002-1.005</a:t>
                      </a:r>
                      <a:endParaRPr sz="1000"/>
                    </a:p>
                  </a:txBody>
                  <a:tcPr marT="50800" marB="50800" marR="50800" marL="508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rowSpan="4">
                  <a:txBody>
                    <a:bodyPr/>
                    <a:lstStyle/>
                    <a:p>
                      <a:pPr indent="0" lvl="0" marL="0" rtl="0" algn="ctr">
                        <a:lnSpc>
                          <a:spcPct val="100000"/>
                        </a:lnSpc>
                        <a:spcBef>
                          <a:spcPts val="0"/>
                        </a:spcBef>
                        <a:spcAft>
                          <a:spcPts val="0"/>
                        </a:spcAft>
                        <a:buNone/>
                      </a:pPr>
                      <a:r>
                        <a:rPr b="1" lang="en" sz="1000"/>
                        <a:t>CVD</a:t>
                      </a:r>
                      <a:endParaRPr b="1"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1.002</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1.000-1.005</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95275">
                <a:tc>
                  <a:txBody>
                    <a:bodyPr/>
                    <a:lstStyle/>
                    <a:p>
                      <a:pPr indent="0" lvl="0" marL="0" rtl="0" algn="ctr">
                        <a:lnSpc>
                          <a:spcPct val="100000"/>
                        </a:lnSpc>
                        <a:spcBef>
                          <a:spcPts val="0"/>
                        </a:spcBef>
                        <a:spcAft>
                          <a:spcPts val="0"/>
                        </a:spcAft>
                        <a:buNone/>
                      </a:pPr>
                      <a:r>
                        <a:rPr lang="en" sz="1000"/>
                        <a:t>1-10 Cigarettes</a:t>
                      </a:r>
                      <a:endParaRPr sz="1000"/>
                    </a:p>
                  </a:txBody>
                  <a:tcPr marT="50800" marB="50800" marR="50800" marL="508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vMerge="1"/>
                <a:tc>
                  <a:txBody>
                    <a:bodyPr/>
                    <a:lstStyle/>
                    <a:p>
                      <a:pPr indent="0" lvl="0" marL="0" rtl="0" algn="ctr">
                        <a:lnSpc>
                          <a:spcPct val="100000"/>
                        </a:lnSpc>
                        <a:spcBef>
                          <a:spcPts val="0"/>
                        </a:spcBef>
                        <a:spcAft>
                          <a:spcPts val="0"/>
                        </a:spcAft>
                        <a:buNone/>
                      </a:pPr>
                      <a:r>
                        <a:rPr lang="en" sz="1000"/>
                        <a:t>1.185</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0.908-1.545</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vMerge="1"/>
                <a:tc>
                  <a:txBody>
                    <a:bodyPr/>
                    <a:lstStyle/>
                    <a:p>
                      <a:pPr indent="0" lvl="0" marL="0" rtl="0" algn="ctr">
                        <a:lnSpc>
                          <a:spcPct val="100000"/>
                        </a:lnSpc>
                        <a:spcBef>
                          <a:spcPts val="0"/>
                        </a:spcBef>
                        <a:spcAft>
                          <a:spcPts val="0"/>
                        </a:spcAft>
                        <a:buNone/>
                      </a:pPr>
                      <a:r>
                        <a:rPr lang="en" sz="1000"/>
                        <a:t>1.252</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0.966-1.621</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95275">
                <a:tc>
                  <a:txBody>
                    <a:bodyPr/>
                    <a:lstStyle/>
                    <a:p>
                      <a:pPr indent="0" lvl="0" marL="0" rtl="0" algn="ctr">
                        <a:lnSpc>
                          <a:spcPct val="100000"/>
                        </a:lnSpc>
                        <a:spcBef>
                          <a:spcPts val="0"/>
                        </a:spcBef>
                        <a:spcAft>
                          <a:spcPts val="0"/>
                        </a:spcAft>
                        <a:buNone/>
                      </a:pPr>
                      <a:r>
                        <a:rPr lang="en" sz="1000"/>
                        <a:t>11-20 Cigarettes</a:t>
                      </a:r>
                      <a:endParaRPr sz="1000"/>
                    </a:p>
                  </a:txBody>
                  <a:tcPr marT="50800" marB="50800" marR="50800" marL="508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vMerge="1"/>
                <a:tc>
                  <a:txBody>
                    <a:bodyPr/>
                    <a:lstStyle/>
                    <a:p>
                      <a:pPr indent="0" lvl="0" marL="0" rtl="0" algn="ctr">
                        <a:lnSpc>
                          <a:spcPct val="100000"/>
                        </a:lnSpc>
                        <a:spcBef>
                          <a:spcPts val="0"/>
                        </a:spcBef>
                        <a:spcAft>
                          <a:spcPts val="0"/>
                        </a:spcAft>
                        <a:buNone/>
                      </a:pPr>
                      <a:r>
                        <a:rPr lang="en" sz="1000"/>
                        <a:t>1.375</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1.137-1.663</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vMerge="1"/>
                <a:tc>
                  <a:txBody>
                    <a:bodyPr/>
                    <a:lstStyle/>
                    <a:p>
                      <a:pPr indent="0" lvl="0" marL="0" rtl="0" algn="ctr">
                        <a:lnSpc>
                          <a:spcPct val="100000"/>
                        </a:lnSpc>
                        <a:spcBef>
                          <a:spcPts val="0"/>
                        </a:spcBef>
                        <a:spcAft>
                          <a:spcPts val="0"/>
                        </a:spcAft>
                        <a:buNone/>
                      </a:pPr>
                      <a:r>
                        <a:rPr lang="en" sz="1000"/>
                        <a:t>1.833</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1.422-2.363</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95275">
                <a:tc>
                  <a:txBody>
                    <a:bodyPr/>
                    <a:lstStyle/>
                    <a:p>
                      <a:pPr indent="0" lvl="0" marL="0" rtl="0" algn="ctr">
                        <a:lnSpc>
                          <a:spcPct val="100000"/>
                        </a:lnSpc>
                        <a:spcBef>
                          <a:spcPts val="0"/>
                        </a:spcBef>
                        <a:spcAft>
                          <a:spcPts val="0"/>
                        </a:spcAft>
                        <a:buNone/>
                      </a:pPr>
                      <a:r>
                        <a:rPr lang="en" sz="1000"/>
                        <a:t>21+ Cigarettes</a:t>
                      </a:r>
                      <a:endParaRPr sz="1000"/>
                    </a:p>
                  </a:txBody>
                  <a:tcPr marT="50800" marB="50800" marR="50800" marL="508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vMerge="1"/>
                <a:tc>
                  <a:txBody>
                    <a:bodyPr/>
                    <a:lstStyle/>
                    <a:p>
                      <a:pPr indent="0" lvl="0" marL="0" rtl="0" algn="ctr">
                        <a:lnSpc>
                          <a:spcPct val="100000"/>
                        </a:lnSpc>
                        <a:spcBef>
                          <a:spcPts val="0"/>
                        </a:spcBef>
                        <a:spcAft>
                          <a:spcPts val="0"/>
                        </a:spcAft>
                        <a:buNone/>
                      </a:pPr>
                      <a:r>
                        <a:rPr lang="en" sz="1000"/>
                        <a:t>1.361</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1.090-1.698</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vMerge="1"/>
                <a:tc>
                  <a:txBody>
                    <a:bodyPr/>
                    <a:lstStyle/>
                    <a:p>
                      <a:pPr indent="0" lvl="0" marL="0" rtl="0" algn="ctr">
                        <a:lnSpc>
                          <a:spcPct val="100000"/>
                        </a:lnSpc>
                        <a:spcBef>
                          <a:spcPts val="0"/>
                        </a:spcBef>
                        <a:spcAft>
                          <a:spcPts val="0"/>
                        </a:spcAft>
                        <a:buNone/>
                      </a:pPr>
                      <a:r>
                        <a:rPr lang="en" sz="1000"/>
                        <a:t>1.386</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0.789-2.436</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95275">
                <a:tc>
                  <a:txBody>
                    <a:bodyPr/>
                    <a:lstStyle/>
                    <a:p>
                      <a:pPr indent="0" lvl="0" marL="0" rtl="0" algn="ctr">
                        <a:lnSpc>
                          <a:spcPct val="100000"/>
                        </a:lnSpc>
                        <a:spcBef>
                          <a:spcPts val="0"/>
                        </a:spcBef>
                        <a:spcAft>
                          <a:spcPts val="0"/>
                        </a:spcAft>
                        <a:buNone/>
                      </a:pPr>
                      <a:r>
                        <a:rPr lang="en" sz="1000"/>
                        <a:t>Total Cholesterol</a:t>
                      </a:r>
                      <a:endParaRPr sz="1000"/>
                    </a:p>
                  </a:txBody>
                  <a:tcPr marT="50800" marB="50800" marR="50800" marL="508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rowSpan="4">
                  <a:txBody>
                    <a:bodyPr/>
                    <a:lstStyle/>
                    <a:p>
                      <a:pPr indent="0" lvl="0" marL="0" rtl="0" algn="ctr">
                        <a:lnSpc>
                          <a:spcPct val="100000"/>
                        </a:lnSpc>
                        <a:spcBef>
                          <a:spcPts val="0"/>
                        </a:spcBef>
                        <a:spcAft>
                          <a:spcPts val="0"/>
                        </a:spcAft>
                        <a:buNone/>
                      </a:pPr>
                      <a:r>
                        <a:rPr b="1" lang="en" sz="1000"/>
                        <a:t>CHD</a:t>
                      </a:r>
                      <a:endParaRPr b="1"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1.004</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1.003-1.006</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rowSpan="4">
                  <a:txBody>
                    <a:bodyPr/>
                    <a:lstStyle/>
                    <a:p>
                      <a:pPr indent="0" lvl="0" marL="0" rtl="0" algn="ctr">
                        <a:lnSpc>
                          <a:spcPct val="100000"/>
                        </a:lnSpc>
                        <a:spcBef>
                          <a:spcPts val="0"/>
                        </a:spcBef>
                        <a:spcAft>
                          <a:spcPts val="0"/>
                        </a:spcAft>
                        <a:buNone/>
                      </a:pPr>
                      <a:r>
                        <a:rPr b="1" lang="en" sz="1000"/>
                        <a:t>CHD</a:t>
                      </a:r>
                      <a:endParaRPr b="1"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1.005</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1.003-1.007</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95275">
                <a:tc>
                  <a:txBody>
                    <a:bodyPr/>
                    <a:lstStyle/>
                    <a:p>
                      <a:pPr indent="0" lvl="0" marL="0" rtl="0" algn="ctr">
                        <a:lnSpc>
                          <a:spcPct val="100000"/>
                        </a:lnSpc>
                        <a:spcBef>
                          <a:spcPts val="0"/>
                        </a:spcBef>
                        <a:spcAft>
                          <a:spcPts val="0"/>
                        </a:spcAft>
                        <a:buNone/>
                      </a:pPr>
                      <a:r>
                        <a:rPr lang="en" sz="1000"/>
                        <a:t>1-10 Cigarettes</a:t>
                      </a:r>
                      <a:endParaRPr sz="1000"/>
                    </a:p>
                  </a:txBody>
                  <a:tcPr marT="50800" marB="50800" marR="50800" marL="508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vMerge="1"/>
                <a:tc>
                  <a:txBody>
                    <a:bodyPr/>
                    <a:lstStyle/>
                    <a:p>
                      <a:pPr indent="0" lvl="0" marL="0" rtl="0" algn="ctr">
                        <a:lnSpc>
                          <a:spcPct val="100000"/>
                        </a:lnSpc>
                        <a:spcBef>
                          <a:spcPts val="0"/>
                        </a:spcBef>
                        <a:spcAft>
                          <a:spcPts val="0"/>
                        </a:spcAft>
                        <a:buNone/>
                      </a:pPr>
                      <a:r>
                        <a:rPr lang="en" sz="1000"/>
                        <a:t>1.105</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0.849-1.438</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vMerge="1"/>
                <a:tc>
                  <a:txBody>
                    <a:bodyPr/>
                    <a:lstStyle/>
                    <a:p>
                      <a:pPr indent="0" lvl="0" marL="0" rtl="0" algn="ctr">
                        <a:lnSpc>
                          <a:spcPct val="100000"/>
                        </a:lnSpc>
                        <a:spcBef>
                          <a:spcPts val="0"/>
                        </a:spcBef>
                        <a:spcAft>
                          <a:spcPts val="0"/>
                        </a:spcAft>
                        <a:buNone/>
                      </a:pPr>
                      <a:r>
                        <a:rPr lang="en" sz="1000"/>
                        <a:t>1.049</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0.818-1.344</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95275">
                <a:tc>
                  <a:txBody>
                    <a:bodyPr/>
                    <a:lstStyle/>
                    <a:p>
                      <a:pPr indent="0" lvl="0" marL="0" rtl="0" algn="ctr">
                        <a:lnSpc>
                          <a:spcPct val="100000"/>
                        </a:lnSpc>
                        <a:spcBef>
                          <a:spcPts val="0"/>
                        </a:spcBef>
                        <a:spcAft>
                          <a:spcPts val="0"/>
                        </a:spcAft>
                        <a:buNone/>
                      </a:pPr>
                      <a:r>
                        <a:rPr lang="en" sz="1000"/>
                        <a:t>11-20 Cigarettes</a:t>
                      </a:r>
                      <a:endParaRPr sz="1000"/>
                    </a:p>
                  </a:txBody>
                  <a:tcPr marT="50800" marB="50800" marR="50800" marL="508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vMerge="1"/>
                <a:tc>
                  <a:txBody>
                    <a:bodyPr/>
                    <a:lstStyle/>
                    <a:p>
                      <a:pPr indent="0" lvl="0" marL="0" rtl="0" algn="ctr">
                        <a:lnSpc>
                          <a:spcPct val="100000"/>
                        </a:lnSpc>
                        <a:spcBef>
                          <a:spcPts val="0"/>
                        </a:spcBef>
                        <a:spcAft>
                          <a:spcPts val="0"/>
                        </a:spcAft>
                        <a:buNone/>
                      </a:pPr>
                      <a:r>
                        <a:rPr lang="en" sz="1000"/>
                        <a:t>1.246</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1.032-1.504</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vMerge="1"/>
                <a:tc>
                  <a:txBody>
                    <a:bodyPr/>
                    <a:lstStyle/>
                    <a:p>
                      <a:pPr indent="0" lvl="0" marL="0" rtl="0" algn="ctr">
                        <a:lnSpc>
                          <a:spcPct val="100000"/>
                        </a:lnSpc>
                        <a:spcBef>
                          <a:spcPts val="0"/>
                        </a:spcBef>
                        <a:spcAft>
                          <a:spcPts val="0"/>
                        </a:spcAft>
                        <a:buNone/>
                      </a:pPr>
                      <a:r>
                        <a:rPr lang="en" sz="1000"/>
                        <a:t>1.204</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0.933-1.555</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95275">
                <a:tc>
                  <a:txBody>
                    <a:bodyPr/>
                    <a:lstStyle/>
                    <a:p>
                      <a:pPr indent="0" lvl="0" marL="0" rtl="0" algn="ctr">
                        <a:lnSpc>
                          <a:spcPct val="100000"/>
                        </a:lnSpc>
                        <a:spcBef>
                          <a:spcPts val="0"/>
                        </a:spcBef>
                        <a:spcAft>
                          <a:spcPts val="0"/>
                        </a:spcAft>
                        <a:buNone/>
                      </a:pPr>
                      <a:r>
                        <a:rPr lang="en" sz="1000"/>
                        <a:t>21+ Cigarettes</a:t>
                      </a:r>
                      <a:endParaRPr sz="1000"/>
                    </a:p>
                  </a:txBody>
                  <a:tcPr marT="50800" marB="50800" marR="50800" marL="508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vMerge="1"/>
                <a:tc>
                  <a:txBody>
                    <a:bodyPr/>
                    <a:lstStyle/>
                    <a:p>
                      <a:pPr indent="0" lvl="0" marL="0" rtl="0" algn="ctr">
                        <a:lnSpc>
                          <a:spcPct val="100000"/>
                        </a:lnSpc>
                        <a:spcBef>
                          <a:spcPts val="0"/>
                        </a:spcBef>
                        <a:spcAft>
                          <a:spcPts val="0"/>
                        </a:spcAft>
                        <a:buNone/>
                      </a:pPr>
                      <a:r>
                        <a:rPr lang="en" sz="1000"/>
                        <a:t>1.353</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1.094-1.673</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vMerge="1"/>
                <a:tc>
                  <a:txBody>
                    <a:bodyPr/>
                    <a:lstStyle/>
                    <a:p>
                      <a:pPr indent="0" lvl="0" marL="0" rtl="0" algn="ctr">
                        <a:lnSpc>
                          <a:spcPct val="100000"/>
                        </a:lnSpc>
                        <a:spcBef>
                          <a:spcPts val="0"/>
                        </a:spcBef>
                        <a:spcAft>
                          <a:spcPts val="0"/>
                        </a:spcAft>
                        <a:buNone/>
                      </a:pPr>
                      <a:r>
                        <a:rPr lang="en" sz="1000"/>
                        <a:t>1.044</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0.607-1.794</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95275">
                <a:tc>
                  <a:txBody>
                    <a:bodyPr/>
                    <a:lstStyle/>
                    <a:p>
                      <a:pPr indent="0" lvl="0" marL="0" rtl="0" algn="ctr">
                        <a:lnSpc>
                          <a:spcPct val="100000"/>
                        </a:lnSpc>
                        <a:spcBef>
                          <a:spcPts val="0"/>
                        </a:spcBef>
                        <a:spcAft>
                          <a:spcPts val="0"/>
                        </a:spcAft>
                        <a:buNone/>
                      </a:pPr>
                      <a:r>
                        <a:rPr lang="en" sz="1000"/>
                        <a:t>Total Cholesterol</a:t>
                      </a:r>
                      <a:endParaRPr sz="1000"/>
                    </a:p>
                  </a:txBody>
                  <a:tcPr marT="50800" marB="50800" marR="50800" marL="508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rowSpan="4">
                  <a:txBody>
                    <a:bodyPr/>
                    <a:lstStyle/>
                    <a:p>
                      <a:pPr indent="0" lvl="0" marL="0" rtl="0" algn="ctr">
                        <a:lnSpc>
                          <a:spcPct val="100000"/>
                        </a:lnSpc>
                        <a:spcBef>
                          <a:spcPts val="0"/>
                        </a:spcBef>
                        <a:spcAft>
                          <a:spcPts val="0"/>
                        </a:spcAft>
                        <a:buNone/>
                      </a:pPr>
                      <a:r>
                        <a:rPr b="1" lang="en" sz="1000"/>
                        <a:t>Stroke</a:t>
                      </a:r>
                      <a:endParaRPr b="1"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1.001</a:t>
                      </a:r>
                      <a:endParaRPr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0.997-1.004</a:t>
                      </a:r>
                      <a:endParaRPr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rowSpan="4">
                  <a:txBody>
                    <a:bodyPr/>
                    <a:lstStyle/>
                    <a:p>
                      <a:pPr indent="0" lvl="0" marL="0" rtl="0" algn="ctr">
                        <a:lnSpc>
                          <a:spcPct val="100000"/>
                        </a:lnSpc>
                        <a:spcBef>
                          <a:spcPts val="0"/>
                        </a:spcBef>
                        <a:spcAft>
                          <a:spcPts val="0"/>
                        </a:spcAft>
                        <a:buNone/>
                      </a:pPr>
                      <a:r>
                        <a:rPr b="1" lang="en" sz="1000"/>
                        <a:t>Stroke</a:t>
                      </a:r>
                      <a:endParaRPr b="1"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0.996</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0.996-1.000</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95275">
                <a:tc>
                  <a:txBody>
                    <a:bodyPr/>
                    <a:lstStyle/>
                    <a:p>
                      <a:pPr indent="0" lvl="0" marL="0" rtl="0" algn="ctr">
                        <a:lnSpc>
                          <a:spcPct val="100000"/>
                        </a:lnSpc>
                        <a:spcBef>
                          <a:spcPts val="0"/>
                        </a:spcBef>
                        <a:spcAft>
                          <a:spcPts val="0"/>
                        </a:spcAft>
                        <a:buNone/>
                      </a:pPr>
                      <a:r>
                        <a:rPr lang="en" sz="1000"/>
                        <a:t>1-10 Cigarettes</a:t>
                      </a:r>
                      <a:endParaRPr sz="1000"/>
                    </a:p>
                  </a:txBody>
                  <a:tcPr marT="50800" marB="50800" marR="50800" marL="508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vMerge="1"/>
                <a:tc>
                  <a:txBody>
                    <a:bodyPr/>
                    <a:lstStyle/>
                    <a:p>
                      <a:pPr indent="0" lvl="0" marL="0" rtl="0" algn="ctr">
                        <a:lnSpc>
                          <a:spcPct val="100000"/>
                        </a:lnSpc>
                        <a:spcBef>
                          <a:spcPts val="0"/>
                        </a:spcBef>
                        <a:spcAft>
                          <a:spcPts val="0"/>
                        </a:spcAft>
                        <a:buNone/>
                      </a:pPr>
                      <a:r>
                        <a:rPr lang="en" sz="1000"/>
                        <a:t>1.144</a:t>
                      </a:r>
                      <a:endParaRPr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0.697-1.877</a:t>
                      </a:r>
                      <a:endParaRPr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vMerge="1"/>
                <a:tc>
                  <a:txBody>
                    <a:bodyPr/>
                    <a:lstStyle/>
                    <a:p>
                      <a:pPr indent="0" lvl="0" marL="0" rtl="0" algn="ctr">
                        <a:lnSpc>
                          <a:spcPct val="100000"/>
                        </a:lnSpc>
                        <a:spcBef>
                          <a:spcPts val="0"/>
                        </a:spcBef>
                        <a:spcAft>
                          <a:spcPts val="0"/>
                        </a:spcAft>
                        <a:buNone/>
                      </a:pPr>
                      <a:r>
                        <a:rPr lang="en" sz="1000"/>
                        <a:t>1.271</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0.863-1.873</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95275">
                <a:tc>
                  <a:txBody>
                    <a:bodyPr/>
                    <a:lstStyle/>
                    <a:p>
                      <a:pPr indent="0" lvl="0" marL="0" rtl="0" algn="ctr">
                        <a:lnSpc>
                          <a:spcPct val="100000"/>
                        </a:lnSpc>
                        <a:spcBef>
                          <a:spcPts val="0"/>
                        </a:spcBef>
                        <a:spcAft>
                          <a:spcPts val="0"/>
                        </a:spcAft>
                        <a:buNone/>
                      </a:pPr>
                      <a:r>
                        <a:rPr lang="en" sz="1000"/>
                        <a:t>11-20 Cigarettes</a:t>
                      </a:r>
                      <a:endParaRPr sz="1000"/>
                    </a:p>
                  </a:txBody>
                  <a:tcPr marT="50800" marB="50800" marR="50800" marL="508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vMerge="1"/>
                <a:tc>
                  <a:txBody>
                    <a:bodyPr/>
                    <a:lstStyle/>
                    <a:p>
                      <a:pPr indent="0" lvl="0" marL="0" rtl="0" algn="ctr">
                        <a:lnSpc>
                          <a:spcPct val="100000"/>
                        </a:lnSpc>
                        <a:spcBef>
                          <a:spcPts val="0"/>
                        </a:spcBef>
                        <a:spcAft>
                          <a:spcPts val="0"/>
                        </a:spcAft>
                        <a:buNone/>
                      </a:pPr>
                      <a:r>
                        <a:rPr lang="en" sz="1000"/>
                        <a:t>1.725</a:t>
                      </a:r>
                      <a:endParaRPr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1.226-2.426</a:t>
                      </a:r>
                      <a:endParaRPr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vMerge="1"/>
                <a:tc>
                  <a:txBody>
                    <a:bodyPr/>
                    <a:lstStyle/>
                    <a:p>
                      <a:pPr indent="0" lvl="0" marL="0" rtl="0" algn="ctr">
                        <a:lnSpc>
                          <a:spcPct val="100000"/>
                        </a:lnSpc>
                        <a:spcBef>
                          <a:spcPts val="0"/>
                        </a:spcBef>
                        <a:spcAft>
                          <a:spcPts val="0"/>
                        </a:spcAft>
                        <a:buNone/>
                      </a:pPr>
                      <a:r>
                        <a:rPr lang="en" sz="1000"/>
                        <a:t>2.104</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1.463-3.024</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95275">
                <a:tc>
                  <a:txBody>
                    <a:bodyPr/>
                    <a:lstStyle/>
                    <a:p>
                      <a:pPr indent="0" lvl="0" marL="0" rtl="0" algn="ctr">
                        <a:lnSpc>
                          <a:spcPct val="100000"/>
                        </a:lnSpc>
                        <a:spcBef>
                          <a:spcPts val="0"/>
                        </a:spcBef>
                        <a:spcAft>
                          <a:spcPts val="0"/>
                        </a:spcAft>
                        <a:buNone/>
                      </a:pPr>
                      <a:r>
                        <a:rPr lang="en" sz="1000"/>
                        <a:t>21+ Cigarettes</a:t>
                      </a:r>
                      <a:endParaRPr sz="1000"/>
                    </a:p>
                  </a:txBody>
                  <a:tcPr marT="50800" marB="50800" marR="50800" marL="508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vMerge="1"/>
                <a:tc>
                  <a:txBody>
                    <a:bodyPr/>
                    <a:lstStyle/>
                    <a:p>
                      <a:pPr indent="0" lvl="0" marL="0" rtl="0" algn="ctr">
                        <a:lnSpc>
                          <a:spcPct val="100000"/>
                        </a:lnSpc>
                        <a:spcBef>
                          <a:spcPts val="0"/>
                        </a:spcBef>
                        <a:spcAft>
                          <a:spcPts val="0"/>
                        </a:spcAft>
                        <a:buNone/>
                      </a:pPr>
                      <a:r>
                        <a:rPr lang="en" sz="1000"/>
                        <a:t>1.150</a:t>
                      </a:r>
                      <a:endParaRPr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0.728-1.815</a:t>
                      </a:r>
                      <a:endParaRPr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vMerge="1"/>
                <a:tc>
                  <a:txBody>
                    <a:bodyPr/>
                    <a:lstStyle/>
                    <a:p>
                      <a:pPr indent="0" lvl="0" marL="0" rtl="0" algn="ctr">
                        <a:lnSpc>
                          <a:spcPct val="100000"/>
                        </a:lnSpc>
                        <a:spcBef>
                          <a:spcPts val="0"/>
                        </a:spcBef>
                        <a:spcAft>
                          <a:spcPts val="0"/>
                        </a:spcAft>
                        <a:buNone/>
                      </a:pPr>
                      <a:r>
                        <a:rPr lang="en" sz="1000"/>
                        <a:t>1.202</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0.488-2.962</a:t>
                      </a:r>
                      <a:endParaRPr sz="1000"/>
                    </a:p>
                  </a:txBody>
                  <a:tcPr marT="63500" marB="63500" marR="63500" marL="635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Final Cox Proportional Hazards Model</a:t>
            </a:r>
            <a:endParaRPr/>
          </a:p>
        </p:txBody>
      </p:sp>
      <p:sp>
        <p:nvSpPr>
          <p:cNvPr id="233" name="Google Shape;233;p26"/>
          <p:cNvSpPr txBox="1"/>
          <p:nvPr>
            <p:ph idx="1" type="body"/>
          </p:nvPr>
        </p:nvSpPr>
        <p:spPr>
          <a:xfrm>
            <a:off x="1297500" y="12627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Total Cholesterol</a:t>
            </a:r>
            <a:endParaRPr/>
          </a:p>
          <a:p>
            <a:pPr indent="-311150" lvl="0" marL="457200" rtl="0" algn="l">
              <a:spcBef>
                <a:spcPts val="0"/>
              </a:spcBef>
              <a:spcAft>
                <a:spcPts val="0"/>
              </a:spcAft>
              <a:buSzPts val="1300"/>
              <a:buChar char="●"/>
            </a:pPr>
            <a:r>
              <a:rPr lang="en"/>
              <a:t>Cigarette Category	</a:t>
            </a:r>
            <a:r>
              <a:rPr lang="en">
                <a:solidFill>
                  <a:srgbClr val="11CA51"/>
                </a:solidFill>
              </a:rPr>
              <a:t>reference</a:t>
            </a:r>
            <a:r>
              <a:rPr lang="en">
                <a:solidFill>
                  <a:srgbClr val="11CA51"/>
                </a:solidFill>
              </a:rPr>
              <a:t> = 0 cigarettes </a:t>
            </a:r>
            <a:endParaRPr/>
          </a:p>
          <a:p>
            <a:pPr indent="-298450" lvl="1" marL="914400" rtl="0" algn="l">
              <a:spcBef>
                <a:spcPts val="0"/>
              </a:spcBef>
              <a:spcAft>
                <a:spcPts val="0"/>
              </a:spcAft>
              <a:buSzPts val="1100"/>
              <a:buChar char="○"/>
            </a:pPr>
            <a:r>
              <a:rPr lang="en"/>
              <a:t>0 cigarettes</a:t>
            </a:r>
            <a:endParaRPr/>
          </a:p>
          <a:p>
            <a:pPr indent="-298450" lvl="1" marL="914400" rtl="0" algn="l">
              <a:spcBef>
                <a:spcPts val="0"/>
              </a:spcBef>
              <a:spcAft>
                <a:spcPts val="0"/>
              </a:spcAft>
              <a:buSzPts val="1100"/>
              <a:buChar char="○"/>
            </a:pPr>
            <a:r>
              <a:rPr lang="en"/>
              <a:t>1-10 cigarettes</a:t>
            </a:r>
            <a:endParaRPr/>
          </a:p>
          <a:p>
            <a:pPr indent="-298450" lvl="1" marL="914400" rtl="0" algn="l">
              <a:spcBef>
                <a:spcPts val="0"/>
              </a:spcBef>
              <a:spcAft>
                <a:spcPts val="0"/>
              </a:spcAft>
              <a:buSzPts val="1100"/>
              <a:buChar char="○"/>
            </a:pPr>
            <a:r>
              <a:rPr lang="en"/>
              <a:t>11-20 cigarettes</a:t>
            </a:r>
            <a:endParaRPr/>
          </a:p>
          <a:p>
            <a:pPr indent="-298450" lvl="1" marL="914400" rtl="0" algn="l">
              <a:spcBef>
                <a:spcPts val="0"/>
              </a:spcBef>
              <a:spcAft>
                <a:spcPts val="0"/>
              </a:spcAft>
              <a:buSzPts val="1100"/>
              <a:buChar char="○"/>
            </a:pPr>
            <a:r>
              <a:rPr lang="en"/>
              <a:t>21+ cigarettes</a:t>
            </a:r>
            <a:endParaRPr/>
          </a:p>
          <a:p>
            <a:pPr indent="-311150" lvl="0" marL="457200" rtl="0" algn="l">
              <a:spcBef>
                <a:spcPts val="0"/>
              </a:spcBef>
              <a:spcAft>
                <a:spcPts val="0"/>
              </a:spcAft>
              <a:buSzPts val="1300"/>
              <a:buChar char="●"/>
            </a:pPr>
            <a:r>
              <a:rPr lang="en"/>
              <a:t>Sex				</a:t>
            </a:r>
            <a:r>
              <a:rPr lang="en">
                <a:solidFill>
                  <a:srgbClr val="11CA51"/>
                </a:solidFill>
              </a:rPr>
              <a:t>reference = females</a:t>
            </a:r>
            <a:endParaRPr>
              <a:solidFill>
                <a:srgbClr val="11CA51"/>
              </a:solidFill>
            </a:endParaRPr>
          </a:p>
          <a:p>
            <a:pPr indent="-311150" lvl="0" marL="457200" rtl="0" algn="l">
              <a:spcBef>
                <a:spcPts val="0"/>
              </a:spcBef>
              <a:spcAft>
                <a:spcPts val="0"/>
              </a:spcAft>
              <a:buSzPts val="1300"/>
              <a:buChar char="●"/>
            </a:pPr>
            <a:r>
              <a:rPr lang="en"/>
              <a:t>Age </a:t>
            </a:r>
            <a:endParaRPr/>
          </a:p>
          <a:p>
            <a:pPr indent="-311150" lvl="0" marL="457200" rtl="0" algn="l">
              <a:spcBef>
                <a:spcPts val="0"/>
              </a:spcBef>
              <a:spcAft>
                <a:spcPts val="0"/>
              </a:spcAft>
              <a:buSzPts val="1300"/>
              <a:buChar char="●"/>
            </a:pPr>
            <a:r>
              <a:rPr lang="en"/>
              <a:t>SBP</a:t>
            </a:r>
            <a:endParaRPr/>
          </a:p>
          <a:p>
            <a:pPr indent="-311150" lvl="0" marL="457200" rtl="0" algn="l">
              <a:spcBef>
                <a:spcPts val="0"/>
              </a:spcBef>
              <a:spcAft>
                <a:spcPts val="0"/>
              </a:spcAft>
              <a:buSzPts val="1300"/>
              <a:buChar char="●"/>
            </a:pPr>
            <a:r>
              <a:rPr lang="en"/>
              <a:t>BP Meds			</a:t>
            </a:r>
            <a:r>
              <a:rPr lang="en">
                <a:solidFill>
                  <a:srgbClr val="11CA51"/>
                </a:solidFill>
              </a:rPr>
              <a:t>reference = no BP Meds</a:t>
            </a:r>
            <a:endParaRPr>
              <a:solidFill>
                <a:srgbClr val="11CA51"/>
              </a:solidFill>
            </a:endParaRPr>
          </a:p>
          <a:p>
            <a:pPr indent="-311150" lvl="0" marL="457200" rtl="0" algn="l">
              <a:spcBef>
                <a:spcPts val="0"/>
              </a:spcBef>
              <a:spcAft>
                <a:spcPts val="0"/>
              </a:spcAft>
              <a:buSzPts val="1300"/>
              <a:buChar char="●"/>
            </a:pPr>
            <a:r>
              <a:rPr lang="en"/>
              <a:t>Diabetes			</a:t>
            </a:r>
            <a:r>
              <a:rPr lang="en">
                <a:solidFill>
                  <a:srgbClr val="11CA51"/>
                </a:solidFill>
              </a:rPr>
              <a:t>reference = no diabetes</a:t>
            </a:r>
            <a:r>
              <a:rPr lang="en"/>
              <a:t> </a:t>
            </a:r>
            <a:endParaRPr/>
          </a:p>
          <a:p>
            <a:pPr indent="-311150" lvl="0" marL="457200" rtl="0" algn="l">
              <a:spcBef>
                <a:spcPts val="0"/>
              </a:spcBef>
              <a:spcAft>
                <a:spcPts val="0"/>
              </a:spcAft>
              <a:buSzPts val="1300"/>
              <a:buChar char="●"/>
            </a:pPr>
            <a:r>
              <a:rPr lang="en"/>
              <a:t>BMI</a:t>
            </a:r>
            <a:endParaRPr/>
          </a:p>
        </p:txBody>
      </p:sp>
      <p:graphicFrame>
        <p:nvGraphicFramePr>
          <p:cNvPr id="234" name="Google Shape;234;p26"/>
          <p:cNvGraphicFramePr/>
          <p:nvPr/>
        </p:nvGraphicFramePr>
        <p:xfrm>
          <a:off x="1771650" y="4076700"/>
          <a:ext cx="3000000" cy="3000000"/>
        </p:xfrm>
        <a:graphic>
          <a:graphicData uri="http://schemas.openxmlformats.org/drawingml/2006/table">
            <a:tbl>
              <a:tblPr>
                <a:noFill/>
                <a:tableStyleId>{7AF75056-D29A-44F7-9F35-387B3827CA10}</a:tableStyleId>
              </a:tblPr>
              <a:tblGrid>
                <a:gridCol w="2828925"/>
                <a:gridCol w="923925"/>
                <a:gridCol w="933450"/>
                <a:gridCol w="914400"/>
              </a:tblGrid>
              <a:tr h="104775">
                <a:tc rowSpan="2">
                  <a:txBody>
                    <a:bodyPr/>
                    <a:lstStyle/>
                    <a:p>
                      <a:pPr indent="0" lvl="0" marL="0" rtl="0" algn="ctr">
                        <a:spcBef>
                          <a:spcPts val="0"/>
                        </a:spcBef>
                        <a:spcAft>
                          <a:spcPts val="0"/>
                        </a:spcAft>
                        <a:buNone/>
                      </a:pPr>
                      <a:r>
                        <a:rPr b="1" lang="en" sz="1000"/>
                        <a:t>Covariates</a:t>
                      </a:r>
                      <a:endParaRPr b="1"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FBFBF"/>
                    </a:solidFill>
                  </a:tcPr>
                </a:tc>
                <a:tc gridSpan="3">
                  <a:txBody>
                    <a:bodyPr/>
                    <a:lstStyle/>
                    <a:p>
                      <a:pPr indent="0" lvl="0" marL="0" rtl="0" algn="ctr">
                        <a:spcBef>
                          <a:spcPts val="0"/>
                        </a:spcBef>
                        <a:spcAft>
                          <a:spcPts val="0"/>
                        </a:spcAft>
                        <a:buNone/>
                      </a:pPr>
                      <a:r>
                        <a:rPr b="1" lang="en" sz="1000"/>
                        <a:t>SBC Values</a:t>
                      </a:r>
                      <a:endParaRPr b="1"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FBFBF"/>
                    </a:solidFill>
                  </a:tcPr>
                </a:tc>
                <a:tc hMerge="1"/>
                <a:tc hMerge="1"/>
              </a:tr>
              <a:tr h="152400">
                <a:tc vMerge="1"/>
                <a:tc>
                  <a:txBody>
                    <a:bodyPr/>
                    <a:lstStyle/>
                    <a:p>
                      <a:pPr indent="0" lvl="0" marL="0" rtl="0" algn="ctr">
                        <a:spcBef>
                          <a:spcPts val="0"/>
                        </a:spcBef>
                        <a:spcAft>
                          <a:spcPts val="0"/>
                        </a:spcAft>
                        <a:buNone/>
                      </a:pPr>
                      <a:r>
                        <a:rPr b="1" lang="en" sz="1000"/>
                        <a:t>CVD</a:t>
                      </a:r>
                      <a:endParaRPr b="1"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FBFBF"/>
                    </a:solidFill>
                  </a:tcPr>
                </a:tc>
                <a:tc>
                  <a:txBody>
                    <a:bodyPr/>
                    <a:lstStyle/>
                    <a:p>
                      <a:pPr indent="0" lvl="0" marL="0" rtl="0" algn="ctr">
                        <a:spcBef>
                          <a:spcPts val="0"/>
                        </a:spcBef>
                        <a:spcAft>
                          <a:spcPts val="0"/>
                        </a:spcAft>
                        <a:buNone/>
                      </a:pPr>
                      <a:r>
                        <a:rPr b="1" lang="en" sz="1000"/>
                        <a:t>CHD</a:t>
                      </a:r>
                      <a:endParaRPr b="1"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FBFBF"/>
                    </a:solidFill>
                  </a:tcPr>
                </a:tc>
                <a:tc>
                  <a:txBody>
                    <a:bodyPr/>
                    <a:lstStyle/>
                    <a:p>
                      <a:pPr indent="0" lvl="0" marL="0" rtl="0" algn="ctr">
                        <a:spcBef>
                          <a:spcPts val="0"/>
                        </a:spcBef>
                        <a:spcAft>
                          <a:spcPts val="0"/>
                        </a:spcAft>
                        <a:buNone/>
                      </a:pPr>
                      <a:r>
                        <a:rPr b="1" lang="en" sz="1000"/>
                        <a:t>Stroke</a:t>
                      </a:r>
                      <a:endParaRPr b="1"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FBFBF"/>
                    </a:solidFill>
                  </a:tcPr>
                </a:tc>
              </a:tr>
              <a:tr h="133350">
                <a:tc>
                  <a:txBody>
                    <a:bodyPr/>
                    <a:lstStyle/>
                    <a:p>
                      <a:pPr indent="0" lvl="0" marL="0" rtl="0" algn="l">
                        <a:spcBef>
                          <a:spcPts val="0"/>
                        </a:spcBef>
                        <a:spcAft>
                          <a:spcPts val="0"/>
                        </a:spcAft>
                        <a:buNone/>
                      </a:pPr>
                      <a:r>
                        <a:rPr lang="en" sz="1000"/>
                        <a:t>Total Cholesterol, Cigarette Category,</a:t>
                      </a:r>
                      <a:endParaRPr sz="1000"/>
                    </a:p>
                    <a:p>
                      <a:pPr indent="0" lvl="0" marL="0" rtl="0" algn="l">
                        <a:spcBef>
                          <a:spcPts val="0"/>
                        </a:spcBef>
                        <a:spcAft>
                          <a:spcPts val="0"/>
                        </a:spcAft>
                        <a:buNone/>
                      </a:pPr>
                      <a:r>
                        <a:rPr lang="en" sz="1000"/>
                        <a:t>Sex, Age, SBP, BP_Meds, Diabetes, BMI</a:t>
                      </a:r>
                      <a:endParaRPr sz="10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1000"/>
                        <a:t>17221.371</a:t>
                      </a:r>
                      <a:endParaRPr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1000"/>
                        <a:t>18623.770</a:t>
                      </a:r>
                      <a:endParaRPr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1000"/>
                        <a:t>6129.222</a:t>
                      </a:r>
                      <a:endParaRPr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bl>
          </a:graphicData>
        </a:graphic>
      </p:graphicFrame>
      <p:sp>
        <p:nvSpPr>
          <p:cNvPr id="235" name="Google Shape;235;p26"/>
          <p:cNvSpPr txBox="1"/>
          <p:nvPr/>
        </p:nvSpPr>
        <p:spPr>
          <a:xfrm>
            <a:off x="7456900" y="4156350"/>
            <a:ext cx="1687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00B0F0"/>
                </a:solidFill>
                <a:latin typeface="Lato"/>
                <a:ea typeface="Lato"/>
                <a:cs typeface="Lato"/>
                <a:sym typeface="Lato"/>
              </a:rPr>
              <a:t>If model </a:t>
            </a:r>
            <a:r>
              <a:rPr lang="en">
                <a:solidFill>
                  <a:srgbClr val="00B0F0"/>
                </a:solidFill>
                <a:latin typeface="Lato"/>
                <a:ea typeface="Lato"/>
                <a:cs typeface="Lato"/>
                <a:sym typeface="Lato"/>
              </a:rPr>
              <a:t>selection</a:t>
            </a:r>
            <a:r>
              <a:rPr lang="en">
                <a:solidFill>
                  <a:srgbClr val="00B0F0"/>
                </a:solidFill>
                <a:latin typeface="Lato"/>
                <a:ea typeface="Lato"/>
                <a:cs typeface="Lato"/>
                <a:sym typeface="Lato"/>
              </a:rPr>
              <a:t> is an art, then this is our masterpiece.</a:t>
            </a:r>
            <a:endParaRPr>
              <a:solidFill>
                <a:srgbClr val="00B0F0"/>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CVD Analysis</a:t>
            </a:r>
            <a:endParaRPr/>
          </a:p>
        </p:txBody>
      </p:sp>
      <p:sp>
        <p:nvSpPr>
          <p:cNvPr id="241" name="Google Shape;241;p27"/>
          <p:cNvSpPr txBox="1"/>
          <p:nvPr/>
        </p:nvSpPr>
        <p:spPr>
          <a:xfrm>
            <a:off x="152400" y="1307850"/>
            <a:ext cx="40425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highlight>
                  <a:srgbClr val="FFFFFF"/>
                </a:highlight>
              </a:rPr>
              <a:t>Proportional hazard regression coefficients for CVD</a:t>
            </a:r>
            <a:endParaRPr sz="1100">
              <a:highlight>
                <a:srgbClr val="FFFFFF"/>
              </a:highlight>
            </a:endParaRPr>
          </a:p>
        </p:txBody>
      </p:sp>
      <p:sp>
        <p:nvSpPr>
          <p:cNvPr id="242" name="Google Shape;242;p27"/>
          <p:cNvSpPr txBox="1"/>
          <p:nvPr/>
        </p:nvSpPr>
        <p:spPr>
          <a:xfrm>
            <a:off x="5644550" y="0"/>
            <a:ext cx="3423600" cy="51462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rgbClr val="FFFFFF"/>
              </a:buClr>
              <a:buSzPts val="1200"/>
              <a:buFont typeface="Lato"/>
              <a:buChar char="●"/>
            </a:pPr>
            <a:r>
              <a:rPr lang="en" sz="1200">
                <a:solidFill>
                  <a:srgbClr val="FFFFFF"/>
                </a:solidFill>
                <a:latin typeface="Lato"/>
                <a:ea typeface="Lato"/>
                <a:cs typeface="Lato"/>
                <a:sym typeface="Lato"/>
              </a:rPr>
              <a:t>For each 1 unit increase in mg/dL of total cholesterol, hazard of CVD increased 1.003 times</a:t>
            </a:r>
            <a:endParaRPr sz="1200">
              <a:solidFill>
                <a:srgbClr val="FFFFFF"/>
              </a:solidFill>
              <a:latin typeface="Lato"/>
              <a:ea typeface="Lato"/>
              <a:cs typeface="Lato"/>
              <a:sym typeface="Lato"/>
            </a:endParaRPr>
          </a:p>
          <a:p>
            <a:pPr indent="-304800" lvl="0" marL="457200" rtl="0" algn="l">
              <a:spcBef>
                <a:spcPts val="1000"/>
              </a:spcBef>
              <a:spcAft>
                <a:spcPts val="0"/>
              </a:spcAft>
              <a:buClr>
                <a:srgbClr val="FFFFFF"/>
              </a:buClr>
              <a:buSzPts val="1200"/>
              <a:buFont typeface="Lato"/>
              <a:buChar char="●"/>
            </a:pPr>
            <a:r>
              <a:rPr lang="en" sz="1200">
                <a:solidFill>
                  <a:srgbClr val="FFFFFF"/>
                </a:solidFill>
                <a:latin typeface="Lato"/>
                <a:ea typeface="Lato"/>
                <a:cs typeface="Lato"/>
                <a:sym typeface="Lato"/>
              </a:rPr>
              <a:t>Compared to nonsmokers, hazard of CVD increased </a:t>
            </a:r>
            <a:endParaRPr sz="1200">
              <a:solidFill>
                <a:srgbClr val="FFFFFF"/>
              </a:solidFill>
              <a:latin typeface="Lato"/>
              <a:ea typeface="Lato"/>
              <a:cs typeface="Lato"/>
              <a:sym typeface="Lato"/>
            </a:endParaRPr>
          </a:p>
          <a:p>
            <a:pPr indent="-190500" lvl="1" marL="685800" rtl="0" algn="l">
              <a:spcBef>
                <a:spcPts val="0"/>
              </a:spcBef>
              <a:spcAft>
                <a:spcPts val="0"/>
              </a:spcAft>
              <a:buClr>
                <a:srgbClr val="FFFFFF"/>
              </a:buClr>
              <a:buSzPts val="1200"/>
              <a:buFont typeface="Lato"/>
              <a:buChar char="○"/>
            </a:pPr>
            <a:r>
              <a:rPr lang="en" sz="1200">
                <a:solidFill>
                  <a:srgbClr val="FFFFFF"/>
                </a:solidFill>
                <a:latin typeface="Lato"/>
                <a:ea typeface="Lato"/>
                <a:cs typeface="Lato"/>
                <a:sym typeface="Lato"/>
              </a:rPr>
              <a:t>1.218 times for  1-10 cigarettes</a:t>
            </a:r>
            <a:endParaRPr sz="1200">
              <a:solidFill>
                <a:srgbClr val="FFFFFF"/>
              </a:solidFill>
              <a:latin typeface="Lato"/>
              <a:ea typeface="Lato"/>
              <a:cs typeface="Lato"/>
              <a:sym typeface="Lato"/>
            </a:endParaRPr>
          </a:p>
          <a:p>
            <a:pPr indent="-190500" lvl="1" marL="685800" rtl="0" algn="l">
              <a:spcBef>
                <a:spcPts val="0"/>
              </a:spcBef>
              <a:spcAft>
                <a:spcPts val="0"/>
              </a:spcAft>
              <a:buClr>
                <a:srgbClr val="FFFFFF"/>
              </a:buClr>
              <a:buSzPts val="1200"/>
              <a:buFont typeface="Lato"/>
              <a:buChar char="○"/>
            </a:pPr>
            <a:r>
              <a:rPr lang="en" sz="1200">
                <a:solidFill>
                  <a:srgbClr val="FFFFFF"/>
                </a:solidFill>
                <a:latin typeface="Lato"/>
                <a:ea typeface="Lato"/>
                <a:cs typeface="Lato"/>
                <a:sym typeface="Lato"/>
              </a:rPr>
              <a:t>1.517 times for 11-20 cigarettes</a:t>
            </a:r>
            <a:endParaRPr sz="1200">
              <a:solidFill>
                <a:srgbClr val="FFFFFF"/>
              </a:solidFill>
              <a:latin typeface="Lato"/>
              <a:ea typeface="Lato"/>
              <a:cs typeface="Lato"/>
              <a:sym typeface="Lato"/>
            </a:endParaRPr>
          </a:p>
          <a:p>
            <a:pPr indent="-190500" lvl="1" marL="685800" rtl="0" algn="l">
              <a:spcBef>
                <a:spcPts val="0"/>
              </a:spcBef>
              <a:spcAft>
                <a:spcPts val="0"/>
              </a:spcAft>
              <a:buClr>
                <a:srgbClr val="FFFFFF"/>
              </a:buClr>
              <a:buSzPts val="1200"/>
              <a:buFont typeface="Lato"/>
              <a:buChar char="○"/>
            </a:pPr>
            <a:r>
              <a:rPr lang="en" sz="1200">
                <a:solidFill>
                  <a:srgbClr val="FFFFFF"/>
                </a:solidFill>
                <a:latin typeface="Lato"/>
                <a:ea typeface="Lato"/>
                <a:cs typeface="Lato"/>
                <a:sym typeface="Lato"/>
              </a:rPr>
              <a:t>1.417 times for 21+ cigarettes </a:t>
            </a:r>
            <a:endParaRPr sz="1200">
              <a:solidFill>
                <a:srgbClr val="FFFFFF"/>
              </a:solidFill>
              <a:latin typeface="Lato"/>
              <a:ea typeface="Lato"/>
              <a:cs typeface="Lato"/>
              <a:sym typeface="Lato"/>
            </a:endParaRPr>
          </a:p>
          <a:p>
            <a:pPr indent="-304800" lvl="0" marL="457200" rtl="0" algn="l">
              <a:spcBef>
                <a:spcPts val="1000"/>
              </a:spcBef>
              <a:spcAft>
                <a:spcPts val="0"/>
              </a:spcAft>
              <a:buClr>
                <a:srgbClr val="FFFFFF"/>
              </a:buClr>
              <a:buSzPts val="1200"/>
              <a:buFont typeface="Lato"/>
              <a:buChar char="●"/>
            </a:pPr>
            <a:r>
              <a:rPr lang="en" sz="1200">
                <a:solidFill>
                  <a:srgbClr val="FFFFFF"/>
                </a:solidFill>
                <a:latin typeface="Lato"/>
                <a:ea typeface="Lato"/>
                <a:cs typeface="Lato"/>
                <a:sym typeface="Lato"/>
              </a:rPr>
              <a:t>Males had 2.425 times the hazard of CVD compared to females</a:t>
            </a:r>
            <a:endParaRPr sz="1200">
              <a:solidFill>
                <a:srgbClr val="FFFFFF"/>
              </a:solidFill>
              <a:latin typeface="Lato"/>
              <a:ea typeface="Lato"/>
              <a:cs typeface="Lato"/>
              <a:sym typeface="Lato"/>
            </a:endParaRPr>
          </a:p>
          <a:p>
            <a:pPr indent="-304800" lvl="0" marL="457200" rtl="0" algn="l">
              <a:spcBef>
                <a:spcPts val="1000"/>
              </a:spcBef>
              <a:spcAft>
                <a:spcPts val="0"/>
              </a:spcAft>
              <a:buClr>
                <a:srgbClr val="FFFFFF"/>
              </a:buClr>
              <a:buSzPts val="1200"/>
              <a:buFont typeface="Lato"/>
              <a:buChar char="●"/>
            </a:pPr>
            <a:r>
              <a:rPr lang="en" sz="1200">
                <a:solidFill>
                  <a:srgbClr val="FFFFFF"/>
                </a:solidFill>
                <a:latin typeface="Lato"/>
                <a:ea typeface="Lato"/>
                <a:cs typeface="Lato"/>
                <a:sym typeface="Lato"/>
              </a:rPr>
              <a:t>For each additional year older a subject was, hazard of CVD increased 1.060 times</a:t>
            </a:r>
            <a:endParaRPr sz="1200">
              <a:solidFill>
                <a:srgbClr val="FFFFFF"/>
              </a:solidFill>
              <a:latin typeface="Lato"/>
              <a:ea typeface="Lato"/>
              <a:cs typeface="Lato"/>
              <a:sym typeface="Lato"/>
            </a:endParaRPr>
          </a:p>
          <a:p>
            <a:pPr indent="-304800" lvl="0" marL="457200" rtl="0" algn="l">
              <a:spcBef>
                <a:spcPts val="1000"/>
              </a:spcBef>
              <a:spcAft>
                <a:spcPts val="0"/>
              </a:spcAft>
              <a:buClr>
                <a:srgbClr val="FFFFFF"/>
              </a:buClr>
              <a:buSzPts val="1200"/>
              <a:buFont typeface="Lato"/>
              <a:buChar char="●"/>
            </a:pPr>
            <a:r>
              <a:rPr lang="en" sz="1200">
                <a:solidFill>
                  <a:srgbClr val="FFFFFF"/>
                </a:solidFill>
                <a:latin typeface="Lato"/>
                <a:ea typeface="Lato"/>
                <a:cs typeface="Lato"/>
                <a:sym typeface="Lato"/>
              </a:rPr>
              <a:t>For each 1 unit increase in mmHg of SBP, hazard of CVD increased 1.015 times</a:t>
            </a:r>
            <a:endParaRPr sz="1200">
              <a:solidFill>
                <a:srgbClr val="FFFFFF"/>
              </a:solidFill>
              <a:latin typeface="Lato"/>
              <a:ea typeface="Lato"/>
              <a:cs typeface="Lato"/>
              <a:sym typeface="Lato"/>
            </a:endParaRPr>
          </a:p>
          <a:p>
            <a:pPr indent="-304800" lvl="0" marL="457200" rtl="0" algn="l">
              <a:spcBef>
                <a:spcPts val="1000"/>
              </a:spcBef>
              <a:spcAft>
                <a:spcPts val="0"/>
              </a:spcAft>
              <a:buClr>
                <a:srgbClr val="FFFFFF"/>
              </a:buClr>
              <a:buSzPts val="1200"/>
              <a:buFont typeface="Lato"/>
              <a:buChar char="●"/>
            </a:pPr>
            <a:r>
              <a:rPr lang="en" sz="1200">
                <a:solidFill>
                  <a:srgbClr val="FFFFFF"/>
                </a:solidFill>
                <a:latin typeface="Lato"/>
                <a:ea typeface="Lato"/>
                <a:cs typeface="Lato"/>
                <a:sym typeface="Lato"/>
              </a:rPr>
              <a:t>People taking BP meds had 1.436 times the hazard of CVD compared to those not taking BP meds </a:t>
            </a:r>
            <a:endParaRPr sz="1200">
              <a:solidFill>
                <a:srgbClr val="FFFFFF"/>
              </a:solidFill>
              <a:latin typeface="Lato"/>
              <a:ea typeface="Lato"/>
              <a:cs typeface="Lato"/>
              <a:sym typeface="Lato"/>
            </a:endParaRPr>
          </a:p>
          <a:p>
            <a:pPr indent="-304800" lvl="0" marL="457200" rtl="0" algn="l">
              <a:spcBef>
                <a:spcPts val="1000"/>
              </a:spcBef>
              <a:spcAft>
                <a:spcPts val="0"/>
              </a:spcAft>
              <a:buClr>
                <a:srgbClr val="FFFFFF"/>
              </a:buClr>
              <a:buSzPts val="1200"/>
              <a:buFont typeface="Lato"/>
              <a:buChar char="●"/>
            </a:pPr>
            <a:r>
              <a:rPr lang="en" sz="1200">
                <a:solidFill>
                  <a:srgbClr val="FFFFFF"/>
                </a:solidFill>
                <a:latin typeface="Lato"/>
                <a:ea typeface="Lato"/>
                <a:cs typeface="Lato"/>
                <a:sym typeface="Lato"/>
              </a:rPr>
              <a:t>Subjects with diabetes had 2.272 times the hazard of CVD compared to those without diabetes</a:t>
            </a:r>
            <a:endParaRPr sz="1200">
              <a:solidFill>
                <a:srgbClr val="FFFFFF"/>
              </a:solidFill>
              <a:latin typeface="Lato"/>
              <a:ea typeface="Lato"/>
              <a:cs typeface="Lato"/>
              <a:sym typeface="Lato"/>
            </a:endParaRPr>
          </a:p>
          <a:p>
            <a:pPr indent="-304800" lvl="0" marL="457200" rtl="0" algn="l">
              <a:spcBef>
                <a:spcPts val="1000"/>
              </a:spcBef>
              <a:spcAft>
                <a:spcPts val="1000"/>
              </a:spcAft>
              <a:buClr>
                <a:srgbClr val="FFFFFF"/>
              </a:buClr>
              <a:buSzPts val="1200"/>
              <a:buFont typeface="Lato"/>
              <a:buChar char="●"/>
            </a:pPr>
            <a:r>
              <a:rPr lang="en" sz="1200">
                <a:solidFill>
                  <a:srgbClr val="FFFFFF"/>
                </a:solidFill>
                <a:latin typeface="Lato"/>
                <a:ea typeface="Lato"/>
                <a:cs typeface="Lato"/>
                <a:sym typeface="Lato"/>
              </a:rPr>
              <a:t>For each 1 unit increase in kg/m</a:t>
            </a:r>
            <a:r>
              <a:rPr baseline="30000" lang="en" sz="1200">
                <a:solidFill>
                  <a:srgbClr val="FFFFFF"/>
                </a:solidFill>
                <a:latin typeface="Lato"/>
                <a:ea typeface="Lato"/>
                <a:cs typeface="Lato"/>
                <a:sym typeface="Lato"/>
              </a:rPr>
              <a:t>2</a:t>
            </a:r>
            <a:r>
              <a:rPr lang="en" sz="1200">
                <a:solidFill>
                  <a:srgbClr val="FFFFFF"/>
                </a:solidFill>
                <a:latin typeface="Lato"/>
                <a:ea typeface="Lato"/>
                <a:cs typeface="Lato"/>
                <a:sym typeface="Lato"/>
              </a:rPr>
              <a:t> of BMI, hazard of CVD increased 1.028 times</a:t>
            </a:r>
            <a:endParaRPr sz="1200">
              <a:solidFill>
                <a:srgbClr val="FFFFFF"/>
              </a:solidFill>
              <a:latin typeface="Lato"/>
              <a:ea typeface="Lato"/>
              <a:cs typeface="Lato"/>
              <a:sym typeface="Lato"/>
            </a:endParaRPr>
          </a:p>
        </p:txBody>
      </p:sp>
      <p:graphicFrame>
        <p:nvGraphicFramePr>
          <p:cNvPr id="243" name="Google Shape;243;p27"/>
          <p:cNvGraphicFramePr/>
          <p:nvPr/>
        </p:nvGraphicFramePr>
        <p:xfrm>
          <a:off x="152388" y="1666875"/>
          <a:ext cx="3000000" cy="3000000"/>
        </p:xfrm>
        <a:graphic>
          <a:graphicData uri="http://schemas.openxmlformats.org/drawingml/2006/table">
            <a:tbl>
              <a:tblPr>
                <a:noFill/>
                <a:tableStyleId>{E06A235A-8B1E-4B66-A9CC-5D8C70E4748A}</a:tableStyleId>
              </a:tblPr>
              <a:tblGrid>
                <a:gridCol w="1457325"/>
                <a:gridCol w="786525"/>
                <a:gridCol w="628800"/>
                <a:gridCol w="1221675"/>
                <a:gridCol w="627275"/>
                <a:gridCol w="676350"/>
              </a:tblGrid>
              <a:tr h="100000">
                <a:tc>
                  <a:txBody>
                    <a:bodyPr/>
                    <a:lstStyle/>
                    <a:p>
                      <a:pPr indent="0" lvl="0" marL="0" rtl="0" algn="ctr">
                        <a:lnSpc>
                          <a:spcPct val="100000"/>
                        </a:lnSpc>
                        <a:spcBef>
                          <a:spcPts val="0"/>
                        </a:spcBef>
                        <a:spcAft>
                          <a:spcPts val="0"/>
                        </a:spcAft>
                        <a:buNone/>
                      </a:pPr>
                      <a:r>
                        <a:rPr b="1" lang="en" sz="1000"/>
                        <a:t>Variable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Parameter Estimate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Hazard Ratio</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95% Hazard Ratio Confidence Interval</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zph test p-value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p-value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r>
              <a:tr h="276225">
                <a:tc>
                  <a:txBody>
                    <a:bodyPr/>
                    <a:lstStyle/>
                    <a:p>
                      <a:pPr indent="0" lvl="0" marL="0" rtl="0" algn="l">
                        <a:lnSpc>
                          <a:spcPct val="100000"/>
                        </a:lnSpc>
                        <a:spcBef>
                          <a:spcPts val="0"/>
                        </a:spcBef>
                        <a:spcAft>
                          <a:spcPts val="0"/>
                        </a:spcAft>
                        <a:buNone/>
                      </a:pPr>
                      <a:r>
                        <a:rPr lang="en" sz="1000"/>
                        <a:t>Total Cholesterol</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0.00306</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1.003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1.002-1.004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0.0907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1-10 Cigarettes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0.19715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1.218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1.013-1.465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0.0737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0.0363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11-20 Cigarettes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0.41644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1.517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1.302-1.766</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0.8954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21+ Cigarettes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0.34842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1.417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1.159-1.728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0.4318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0.0007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Sex (Male)</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0.88603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2.425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2.128-2.765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0.1703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Age</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0.05847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1.060</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1.052-1.069</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0.0543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08625">
                <a:tc>
                  <a:txBody>
                    <a:bodyPr/>
                    <a:lstStyle/>
                    <a:p>
                      <a:pPr indent="0" lvl="0" marL="0" rtl="0" algn="l">
                        <a:lnSpc>
                          <a:spcPct val="100000"/>
                        </a:lnSpc>
                        <a:spcBef>
                          <a:spcPts val="0"/>
                        </a:spcBef>
                        <a:spcAft>
                          <a:spcPts val="0"/>
                        </a:spcAft>
                        <a:buNone/>
                      </a:pPr>
                      <a:r>
                        <a:rPr lang="en" sz="1000"/>
                        <a:t>Systolic Blood Pressure</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0.01533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1.015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1.013-1.018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0.5499</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BP Meds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0.36172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1.436</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1.103-1.868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0.1807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0.0071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Diabetes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0.82074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2.272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1.777-2.906</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0.0513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BMI</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0.02754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1.028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1.013-1.043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0.8981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0.0003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CHD Analysis</a:t>
            </a:r>
            <a:endParaRPr/>
          </a:p>
        </p:txBody>
      </p:sp>
      <p:sp>
        <p:nvSpPr>
          <p:cNvPr id="249" name="Google Shape;249;p28"/>
          <p:cNvSpPr txBox="1"/>
          <p:nvPr/>
        </p:nvSpPr>
        <p:spPr>
          <a:xfrm>
            <a:off x="152400" y="1307850"/>
            <a:ext cx="40425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highlight>
                  <a:srgbClr val="FFFFFF"/>
                </a:highlight>
              </a:rPr>
              <a:t>Proportional hazard regression coefficients for CHD</a:t>
            </a:r>
            <a:endParaRPr sz="1100">
              <a:highlight>
                <a:srgbClr val="FFFFFF"/>
              </a:highlight>
            </a:endParaRPr>
          </a:p>
        </p:txBody>
      </p:sp>
      <p:sp>
        <p:nvSpPr>
          <p:cNvPr id="250" name="Google Shape;250;p28"/>
          <p:cNvSpPr txBox="1"/>
          <p:nvPr/>
        </p:nvSpPr>
        <p:spPr>
          <a:xfrm>
            <a:off x="5644550" y="0"/>
            <a:ext cx="3499500" cy="51462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rgbClr val="FFFFFF"/>
              </a:buClr>
              <a:buSzPts val="1200"/>
              <a:buFont typeface="Lato"/>
              <a:buChar char="●"/>
            </a:pPr>
            <a:r>
              <a:rPr lang="en" sz="1200">
                <a:solidFill>
                  <a:srgbClr val="FFFFFF"/>
                </a:solidFill>
                <a:latin typeface="Lato"/>
                <a:ea typeface="Lato"/>
                <a:cs typeface="Lato"/>
                <a:sym typeface="Lato"/>
              </a:rPr>
              <a:t>For each 1 unit increase in mg/dL of total cholesterol, hazard of CHD increased 1.004 times</a:t>
            </a:r>
            <a:endParaRPr sz="1200">
              <a:solidFill>
                <a:srgbClr val="FFFFFF"/>
              </a:solidFill>
              <a:latin typeface="Lato"/>
              <a:ea typeface="Lato"/>
              <a:cs typeface="Lato"/>
              <a:sym typeface="Lato"/>
            </a:endParaRPr>
          </a:p>
          <a:p>
            <a:pPr indent="-304800" lvl="0" marL="457200" rtl="0" algn="l">
              <a:spcBef>
                <a:spcPts val="1000"/>
              </a:spcBef>
              <a:spcAft>
                <a:spcPts val="0"/>
              </a:spcAft>
              <a:buClr>
                <a:srgbClr val="FFFFFF"/>
              </a:buClr>
              <a:buSzPts val="1200"/>
              <a:buFont typeface="Lato"/>
              <a:buChar char="●"/>
            </a:pPr>
            <a:r>
              <a:rPr lang="en" sz="1200">
                <a:solidFill>
                  <a:srgbClr val="FFFFFF"/>
                </a:solidFill>
                <a:latin typeface="Lato"/>
                <a:ea typeface="Lato"/>
                <a:cs typeface="Lato"/>
                <a:sym typeface="Lato"/>
              </a:rPr>
              <a:t>Compared to nonsmokers, hazard of CHD increased </a:t>
            </a:r>
            <a:endParaRPr sz="1200">
              <a:solidFill>
                <a:srgbClr val="FFFFFF"/>
              </a:solidFill>
              <a:latin typeface="Lato"/>
              <a:ea typeface="Lato"/>
              <a:cs typeface="Lato"/>
              <a:sym typeface="Lato"/>
            </a:endParaRPr>
          </a:p>
          <a:p>
            <a:pPr indent="-190500" lvl="1" marL="685800" rtl="0" algn="l">
              <a:spcBef>
                <a:spcPts val="0"/>
              </a:spcBef>
              <a:spcAft>
                <a:spcPts val="0"/>
              </a:spcAft>
              <a:buClr>
                <a:srgbClr val="FFFFFF"/>
              </a:buClr>
              <a:buSzPts val="1200"/>
              <a:buFont typeface="Lato"/>
              <a:buChar char="○"/>
            </a:pPr>
            <a:r>
              <a:rPr lang="en" sz="1200">
                <a:solidFill>
                  <a:srgbClr val="FFFFFF"/>
                </a:solidFill>
                <a:latin typeface="Lato"/>
                <a:ea typeface="Lato"/>
                <a:cs typeface="Lato"/>
                <a:sym typeface="Lato"/>
              </a:rPr>
              <a:t>1.077 times for  1-10 cigarettes</a:t>
            </a:r>
            <a:endParaRPr sz="1200">
              <a:solidFill>
                <a:srgbClr val="FFFFFF"/>
              </a:solidFill>
              <a:latin typeface="Lato"/>
              <a:ea typeface="Lato"/>
              <a:cs typeface="Lato"/>
              <a:sym typeface="Lato"/>
            </a:endParaRPr>
          </a:p>
          <a:p>
            <a:pPr indent="-190500" lvl="1" marL="685800" rtl="0" algn="l">
              <a:spcBef>
                <a:spcPts val="0"/>
              </a:spcBef>
              <a:spcAft>
                <a:spcPts val="0"/>
              </a:spcAft>
              <a:buClr>
                <a:srgbClr val="FFFFFF"/>
              </a:buClr>
              <a:buSzPts val="1200"/>
              <a:buFont typeface="Lato"/>
              <a:buChar char="○"/>
            </a:pPr>
            <a:r>
              <a:rPr lang="en" sz="1200">
                <a:solidFill>
                  <a:srgbClr val="FFFFFF"/>
                </a:solidFill>
                <a:latin typeface="Lato"/>
                <a:ea typeface="Lato"/>
                <a:cs typeface="Lato"/>
                <a:sym typeface="Lato"/>
              </a:rPr>
              <a:t>1.231 times for 11-20 cigarettes</a:t>
            </a:r>
            <a:endParaRPr sz="1200">
              <a:solidFill>
                <a:srgbClr val="FFFFFF"/>
              </a:solidFill>
              <a:latin typeface="Lato"/>
              <a:ea typeface="Lato"/>
              <a:cs typeface="Lato"/>
              <a:sym typeface="Lato"/>
            </a:endParaRPr>
          </a:p>
          <a:p>
            <a:pPr indent="-190500" lvl="1" marL="685800" rtl="0" algn="l">
              <a:spcBef>
                <a:spcPts val="0"/>
              </a:spcBef>
              <a:spcAft>
                <a:spcPts val="0"/>
              </a:spcAft>
              <a:buClr>
                <a:srgbClr val="FFFFFF"/>
              </a:buClr>
              <a:buSzPts val="1200"/>
              <a:buFont typeface="Lato"/>
              <a:buChar char="○"/>
            </a:pPr>
            <a:r>
              <a:rPr lang="en" sz="1200">
                <a:solidFill>
                  <a:srgbClr val="FFFFFF"/>
                </a:solidFill>
                <a:latin typeface="Lato"/>
                <a:ea typeface="Lato"/>
                <a:cs typeface="Lato"/>
                <a:sym typeface="Lato"/>
              </a:rPr>
              <a:t>1.309 times for 21+ cigarettes </a:t>
            </a:r>
            <a:endParaRPr sz="1200">
              <a:solidFill>
                <a:srgbClr val="FFFFFF"/>
              </a:solidFill>
              <a:latin typeface="Lato"/>
              <a:ea typeface="Lato"/>
              <a:cs typeface="Lato"/>
              <a:sym typeface="Lato"/>
            </a:endParaRPr>
          </a:p>
          <a:p>
            <a:pPr indent="-304800" lvl="0" marL="457200" rtl="0" algn="l">
              <a:spcBef>
                <a:spcPts val="1000"/>
              </a:spcBef>
              <a:spcAft>
                <a:spcPts val="0"/>
              </a:spcAft>
              <a:buClr>
                <a:srgbClr val="FFFFFF"/>
              </a:buClr>
              <a:buSzPts val="1200"/>
              <a:buFont typeface="Lato"/>
              <a:buChar char="●"/>
            </a:pPr>
            <a:r>
              <a:rPr lang="en" sz="1200">
                <a:solidFill>
                  <a:srgbClr val="FFFFFF"/>
                </a:solidFill>
                <a:latin typeface="Lato"/>
                <a:ea typeface="Lato"/>
                <a:cs typeface="Lato"/>
                <a:sym typeface="Lato"/>
              </a:rPr>
              <a:t>Males had 2.176 times the hazard of CHD compared to females</a:t>
            </a:r>
            <a:endParaRPr sz="1200">
              <a:solidFill>
                <a:srgbClr val="FFFFFF"/>
              </a:solidFill>
              <a:latin typeface="Lato"/>
              <a:ea typeface="Lato"/>
              <a:cs typeface="Lato"/>
              <a:sym typeface="Lato"/>
            </a:endParaRPr>
          </a:p>
          <a:p>
            <a:pPr indent="-304800" lvl="0" marL="457200" rtl="0" algn="l">
              <a:spcBef>
                <a:spcPts val="1000"/>
              </a:spcBef>
              <a:spcAft>
                <a:spcPts val="0"/>
              </a:spcAft>
              <a:buClr>
                <a:srgbClr val="FFFFFF"/>
              </a:buClr>
              <a:buSzPts val="1200"/>
              <a:buFont typeface="Lato"/>
              <a:buChar char="●"/>
            </a:pPr>
            <a:r>
              <a:rPr lang="en" sz="1200">
                <a:solidFill>
                  <a:srgbClr val="FFFFFF"/>
                </a:solidFill>
                <a:latin typeface="Lato"/>
                <a:ea typeface="Lato"/>
                <a:cs typeface="Lato"/>
                <a:sym typeface="Lato"/>
              </a:rPr>
              <a:t>For each additional year older a subject was, hazard of CHD increased 1.012 times</a:t>
            </a:r>
            <a:endParaRPr sz="1200">
              <a:solidFill>
                <a:srgbClr val="FFFFFF"/>
              </a:solidFill>
              <a:latin typeface="Lato"/>
              <a:ea typeface="Lato"/>
              <a:cs typeface="Lato"/>
              <a:sym typeface="Lato"/>
            </a:endParaRPr>
          </a:p>
          <a:p>
            <a:pPr indent="-304800" lvl="0" marL="457200" rtl="0" algn="l">
              <a:spcBef>
                <a:spcPts val="1000"/>
              </a:spcBef>
              <a:spcAft>
                <a:spcPts val="0"/>
              </a:spcAft>
              <a:buClr>
                <a:srgbClr val="FFFFFF"/>
              </a:buClr>
              <a:buSzPts val="1200"/>
              <a:buFont typeface="Lato"/>
              <a:buChar char="●"/>
            </a:pPr>
            <a:r>
              <a:rPr lang="en" sz="1200">
                <a:solidFill>
                  <a:srgbClr val="FFFFFF"/>
                </a:solidFill>
                <a:latin typeface="Lato"/>
                <a:ea typeface="Lato"/>
                <a:cs typeface="Lato"/>
                <a:sym typeface="Lato"/>
              </a:rPr>
              <a:t>For each 1 unit increase in mmHg of SBP, hazard of CHD increased 1.012 times</a:t>
            </a:r>
            <a:endParaRPr sz="1200">
              <a:solidFill>
                <a:srgbClr val="FFFFFF"/>
              </a:solidFill>
              <a:latin typeface="Lato"/>
              <a:ea typeface="Lato"/>
              <a:cs typeface="Lato"/>
              <a:sym typeface="Lato"/>
            </a:endParaRPr>
          </a:p>
          <a:p>
            <a:pPr indent="-304800" lvl="0" marL="457200" rtl="0" algn="l">
              <a:spcBef>
                <a:spcPts val="1000"/>
              </a:spcBef>
              <a:spcAft>
                <a:spcPts val="0"/>
              </a:spcAft>
              <a:buClr>
                <a:schemeClr val="lt1"/>
              </a:buClr>
              <a:buSzPts val="1200"/>
              <a:buFont typeface="Lato"/>
              <a:buChar char="●"/>
            </a:pPr>
            <a:r>
              <a:rPr lang="en" sz="1200">
                <a:solidFill>
                  <a:schemeClr val="lt1"/>
                </a:solidFill>
                <a:latin typeface="Lato"/>
                <a:ea typeface="Lato"/>
                <a:cs typeface="Lato"/>
                <a:sym typeface="Lato"/>
              </a:rPr>
              <a:t>People taking BP meds had 1.428 times the hazard of CHD compared to those not taking BP meds</a:t>
            </a:r>
            <a:endParaRPr sz="1200">
              <a:solidFill>
                <a:schemeClr val="lt1"/>
              </a:solidFill>
              <a:latin typeface="Lato"/>
              <a:ea typeface="Lato"/>
              <a:cs typeface="Lato"/>
              <a:sym typeface="Lato"/>
            </a:endParaRPr>
          </a:p>
          <a:p>
            <a:pPr indent="-304800" lvl="0" marL="457200" rtl="0" algn="l">
              <a:spcBef>
                <a:spcPts val="1000"/>
              </a:spcBef>
              <a:spcAft>
                <a:spcPts val="0"/>
              </a:spcAft>
              <a:buClr>
                <a:srgbClr val="FFFFFF"/>
              </a:buClr>
              <a:buSzPts val="1200"/>
              <a:buFont typeface="Lato"/>
              <a:buChar char="●"/>
            </a:pPr>
            <a:r>
              <a:rPr lang="en" sz="1200">
                <a:solidFill>
                  <a:srgbClr val="FFFFFF"/>
                </a:solidFill>
                <a:latin typeface="Lato"/>
                <a:ea typeface="Lato"/>
                <a:cs typeface="Lato"/>
                <a:sym typeface="Lato"/>
              </a:rPr>
              <a:t>Subjects with diabetes had 1.903 times the hazard of CHD compared to those without diabetes</a:t>
            </a:r>
            <a:endParaRPr sz="1200">
              <a:solidFill>
                <a:srgbClr val="FFFFFF"/>
              </a:solidFill>
              <a:latin typeface="Lato"/>
              <a:ea typeface="Lato"/>
              <a:cs typeface="Lato"/>
              <a:sym typeface="Lato"/>
            </a:endParaRPr>
          </a:p>
          <a:p>
            <a:pPr indent="-304800" lvl="0" marL="457200" rtl="0" algn="l">
              <a:spcBef>
                <a:spcPts val="1000"/>
              </a:spcBef>
              <a:spcAft>
                <a:spcPts val="1000"/>
              </a:spcAft>
              <a:buClr>
                <a:srgbClr val="FFFFFF"/>
              </a:buClr>
              <a:buSzPts val="1200"/>
              <a:buFont typeface="Lato"/>
              <a:buChar char="●"/>
            </a:pPr>
            <a:r>
              <a:rPr lang="en" sz="1200">
                <a:solidFill>
                  <a:schemeClr val="lt1"/>
                </a:solidFill>
                <a:latin typeface="Lato"/>
                <a:ea typeface="Lato"/>
                <a:cs typeface="Lato"/>
                <a:sym typeface="Lato"/>
              </a:rPr>
              <a:t>For each 1 unit increase in kg/m</a:t>
            </a:r>
            <a:r>
              <a:rPr baseline="30000" lang="en" sz="1200">
                <a:solidFill>
                  <a:schemeClr val="lt1"/>
                </a:solidFill>
                <a:latin typeface="Lato"/>
                <a:ea typeface="Lato"/>
                <a:cs typeface="Lato"/>
                <a:sym typeface="Lato"/>
              </a:rPr>
              <a:t>2</a:t>
            </a:r>
            <a:r>
              <a:rPr lang="en" sz="1200">
                <a:solidFill>
                  <a:schemeClr val="lt1"/>
                </a:solidFill>
                <a:latin typeface="Lato"/>
                <a:ea typeface="Lato"/>
                <a:cs typeface="Lato"/>
                <a:sym typeface="Lato"/>
              </a:rPr>
              <a:t> of BMI, hazard of CHD increased 1.037 times</a:t>
            </a:r>
            <a:endParaRPr sz="1200">
              <a:solidFill>
                <a:srgbClr val="FFFFFF"/>
              </a:solidFill>
              <a:latin typeface="Lato"/>
              <a:ea typeface="Lato"/>
              <a:cs typeface="Lato"/>
              <a:sym typeface="Lato"/>
            </a:endParaRPr>
          </a:p>
        </p:txBody>
      </p:sp>
      <p:graphicFrame>
        <p:nvGraphicFramePr>
          <p:cNvPr id="251" name="Google Shape;251;p28"/>
          <p:cNvGraphicFramePr/>
          <p:nvPr/>
        </p:nvGraphicFramePr>
        <p:xfrm>
          <a:off x="152388" y="1666875"/>
          <a:ext cx="3000000" cy="3000000"/>
        </p:xfrm>
        <a:graphic>
          <a:graphicData uri="http://schemas.openxmlformats.org/drawingml/2006/table">
            <a:tbl>
              <a:tblPr>
                <a:noFill/>
                <a:tableStyleId>{E06A235A-8B1E-4B66-A9CC-5D8C70E4748A}</a:tableStyleId>
              </a:tblPr>
              <a:tblGrid>
                <a:gridCol w="1457325"/>
                <a:gridCol w="786525"/>
                <a:gridCol w="628800"/>
                <a:gridCol w="1221675"/>
                <a:gridCol w="627275"/>
                <a:gridCol w="676350"/>
              </a:tblGrid>
              <a:tr h="100000">
                <a:tc>
                  <a:txBody>
                    <a:bodyPr/>
                    <a:lstStyle/>
                    <a:p>
                      <a:pPr indent="0" lvl="0" marL="0" rtl="0" algn="ctr">
                        <a:lnSpc>
                          <a:spcPct val="100000"/>
                        </a:lnSpc>
                        <a:spcBef>
                          <a:spcPts val="0"/>
                        </a:spcBef>
                        <a:spcAft>
                          <a:spcPts val="0"/>
                        </a:spcAft>
                        <a:buNone/>
                      </a:pPr>
                      <a:r>
                        <a:rPr b="1" lang="en" sz="1000"/>
                        <a:t>Variable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Parameter Estimate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Hazard Ratio</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95% Hazard Ratio Confidence Interval</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zph test p-value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p-value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r>
              <a:tr h="276225">
                <a:tc>
                  <a:txBody>
                    <a:bodyPr/>
                    <a:lstStyle/>
                    <a:p>
                      <a:pPr indent="0" lvl="0" marL="0" rtl="0" algn="l">
                        <a:lnSpc>
                          <a:spcPct val="100000"/>
                        </a:lnSpc>
                        <a:spcBef>
                          <a:spcPts val="0"/>
                        </a:spcBef>
                        <a:spcAft>
                          <a:spcPts val="0"/>
                        </a:spcAft>
                        <a:buNone/>
                      </a:pPr>
                      <a:r>
                        <a:rPr lang="en" sz="1000"/>
                        <a:t>Total Cholesterol</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0.00424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1.004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1.003-1.005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0.9061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1-10 Cigarettes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0.07421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1.077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0.900-1.289</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0.3348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0.4184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11-20 Cigarettes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0.20775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1.231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1.060-1.430</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0.0772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0.0065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21+ Cigarettes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0.26895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1.309</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1.081-1.584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0.1531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0.0058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Sex (Male)</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0.77762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2.176</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1.922-2.464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0.1452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Age</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0.04513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1.046</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1.038-1.054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08625">
                <a:tc>
                  <a:txBody>
                    <a:bodyPr/>
                    <a:lstStyle/>
                    <a:p>
                      <a:pPr indent="0" lvl="0" marL="0" rtl="0" algn="l">
                        <a:lnSpc>
                          <a:spcPct val="100000"/>
                        </a:lnSpc>
                        <a:spcBef>
                          <a:spcPts val="0"/>
                        </a:spcBef>
                        <a:spcAft>
                          <a:spcPts val="0"/>
                        </a:spcAft>
                        <a:buNone/>
                      </a:pPr>
                      <a:r>
                        <a:rPr lang="en" sz="1000"/>
                        <a:t>Systolic Blood Pressure</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0.01177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1.012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1.009-1.015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0.4850</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BP Meds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0.35662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1.428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1.105-1.846</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0.4430</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0.0065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Diabetes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0.64325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1.903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1.469-2.464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0.0547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BMI</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0.03603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1.037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1.022-1.052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0.7864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Stroke</a:t>
            </a:r>
            <a:r>
              <a:rPr lang="en"/>
              <a:t> </a:t>
            </a:r>
            <a:r>
              <a:rPr lang="en"/>
              <a:t>Analysis</a:t>
            </a:r>
            <a:endParaRPr/>
          </a:p>
        </p:txBody>
      </p:sp>
      <p:sp>
        <p:nvSpPr>
          <p:cNvPr id="257" name="Google Shape;257;p29"/>
          <p:cNvSpPr txBox="1"/>
          <p:nvPr/>
        </p:nvSpPr>
        <p:spPr>
          <a:xfrm>
            <a:off x="152400" y="1307850"/>
            <a:ext cx="40425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highlight>
                  <a:srgbClr val="FFFFFF"/>
                </a:highlight>
              </a:rPr>
              <a:t>Proportional hazard regression coefficients for Stroke</a:t>
            </a:r>
            <a:endParaRPr sz="1100">
              <a:highlight>
                <a:srgbClr val="FFFFFF"/>
              </a:highlight>
            </a:endParaRPr>
          </a:p>
        </p:txBody>
      </p:sp>
      <p:sp>
        <p:nvSpPr>
          <p:cNvPr id="258" name="Google Shape;258;p29"/>
          <p:cNvSpPr txBox="1"/>
          <p:nvPr/>
        </p:nvSpPr>
        <p:spPr>
          <a:xfrm>
            <a:off x="5641848" y="17550"/>
            <a:ext cx="3564000" cy="51462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rgbClr val="FFFFFF"/>
              </a:buClr>
              <a:buSzPts val="1200"/>
              <a:buFont typeface="Lato"/>
              <a:buChar char="●"/>
            </a:pPr>
            <a:r>
              <a:rPr lang="en" sz="1200">
                <a:solidFill>
                  <a:srgbClr val="FFFFFF"/>
                </a:solidFill>
                <a:latin typeface="Lato"/>
                <a:ea typeface="Lato"/>
                <a:cs typeface="Lato"/>
                <a:sym typeface="Lato"/>
              </a:rPr>
              <a:t>For each 1 unit increase in mg/dL of total cholesterol, hazard of stroke decreased by a factor of 0.998 </a:t>
            </a:r>
            <a:endParaRPr sz="1200">
              <a:solidFill>
                <a:srgbClr val="FFFFFF"/>
              </a:solidFill>
              <a:latin typeface="Lato"/>
              <a:ea typeface="Lato"/>
              <a:cs typeface="Lato"/>
              <a:sym typeface="Lato"/>
            </a:endParaRPr>
          </a:p>
          <a:p>
            <a:pPr indent="-304800" lvl="0" marL="457200" rtl="0" algn="l">
              <a:spcBef>
                <a:spcPts val="1000"/>
              </a:spcBef>
              <a:spcAft>
                <a:spcPts val="0"/>
              </a:spcAft>
              <a:buClr>
                <a:srgbClr val="FFFFFF"/>
              </a:buClr>
              <a:buSzPts val="1200"/>
              <a:buFont typeface="Lato"/>
              <a:buChar char="●"/>
            </a:pPr>
            <a:r>
              <a:rPr lang="en" sz="1200">
                <a:solidFill>
                  <a:srgbClr val="FFFFFF"/>
                </a:solidFill>
                <a:latin typeface="Lato"/>
                <a:ea typeface="Lato"/>
                <a:cs typeface="Lato"/>
                <a:sym typeface="Lato"/>
              </a:rPr>
              <a:t>Compared to nonsmokers, hazard of stroke increased </a:t>
            </a:r>
            <a:endParaRPr sz="1200">
              <a:solidFill>
                <a:srgbClr val="FFFFFF"/>
              </a:solidFill>
              <a:latin typeface="Lato"/>
              <a:ea typeface="Lato"/>
              <a:cs typeface="Lato"/>
              <a:sym typeface="Lato"/>
            </a:endParaRPr>
          </a:p>
          <a:p>
            <a:pPr indent="-190500" lvl="1" marL="685800" rtl="0" algn="l">
              <a:spcBef>
                <a:spcPts val="0"/>
              </a:spcBef>
              <a:spcAft>
                <a:spcPts val="0"/>
              </a:spcAft>
              <a:buClr>
                <a:srgbClr val="FFFFFF"/>
              </a:buClr>
              <a:buSzPts val="1200"/>
              <a:buFont typeface="Lato"/>
              <a:buChar char="○"/>
            </a:pPr>
            <a:r>
              <a:rPr lang="en" sz="1200">
                <a:solidFill>
                  <a:srgbClr val="FFFFFF"/>
                </a:solidFill>
                <a:latin typeface="Lato"/>
                <a:ea typeface="Lato"/>
                <a:cs typeface="Lato"/>
                <a:sym typeface="Lato"/>
              </a:rPr>
              <a:t>1.241 times for  1-10 cigarettes</a:t>
            </a:r>
            <a:endParaRPr sz="1200">
              <a:solidFill>
                <a:srgbClr val="FFFFFF"/>
              </a:solidFill>
              <a:latin typeface="Lato"/>
              <a:ea typeface="Lato"/>
              <a:cs typeface="Lato"/>
              <a:sym typeface="Lato"/>
            </a:endParaRPr>
          </a:p>
          <a:p>
            <a:pPr indent="-190500" lvl="1" marL="685800" rtl="0" algn="l">
              <a:spcBef>
                <a:spcPts val="0"/>
              </a:spcBef>
              <a:spcAft>
                <a:spcPts val="0"/>
              </a:spcAft>
              <a:buClr>
                <a:srgbClr val="FFFFFF"/>
              </a:buClr>
              <a:buSzPts val="1200"/>
              <a:buFont typeface="Lato"/>
              <a:buChar char="○"/>
            </a:pPr>
            <a:r>
              <a:rPr lang="en" sz="1200">
                <a:solidFill>
                  <a:srgbClr val="FFFFFF"/>
                </a:solidFill>
                <a:latin typeface="Lato"/>
                <a:ea typeface="Lato"/>
                <a:cs typeface="Lato"/>
                <a:sym typeface="Lato"/>
              </a:rPr>
              <a:t>1.867 times for 11-20 cigarettes</a:t>
            </a:r>
            <a:endParaRPr sz="1200">
              <a:solidFill>
                <a:srgbClr val="FFFFFF"/>
              </a:solidFill>
              <a:latin typeface="Lato"/>
              <a:ea typeface="Lato"/>
              <a:cs typeface="Lato"/>
              <a:sym typeface="Lato"/>
            </a:endParaRPr>
          </a:p>
          <a:p>
            <a:pPr indent="-190500" lvl="1" marL="685800" rtl="0" algn="l">
              <a:spcBef>
                <a:spcPts val="0"/>
              </a:spcBef>
              <a:spcAft>
                <a:spcPts val="0"/>
              </a:spcAft>
              <a:buClr>
                <a:srgbClr val="FFFFFF"/>
              </a:buClr>
              <a:buSzPts val="1200"/>
              <a:buFont typeface="Lato"/>
              <a:buChar char="○"/>
            </a:pPr>
            <a:r>
              <a:rPr lang="en" sz="1200">
                <a:solidFill>
                  <a:srgbClr val="FFFFFF"/>
                </a:solidFill>
                <a:latin typeface="Lato"/>
                <a:ea typeface="Lato"/>
                <a:cs typeface="Lato"/>
                <a:sym typeface="Lato"/>
              </a:rPr>
              <a:t>1.209 times for 21+ cigarettes </a:t>
            </a:r>
            <a:endParaRPr sz="1200">
              <a:solidFill>
                <a:srgbClr val="FFFFFF"/>
              </a:solidFill>
              <a:latin typeface="Lato"/>
              <a:ea typeface="Lato"/>
              <a:cs typeface="Lato"/>
              <a:sym typeface="Lato"/>
            </a:endParaRPr>
          </a:p>
          <a:p>
            <a:pPr indent="-304800" lvl="0" marL="457200" rtl="0" algn="l">
              <a:spcBef>
                <a:spcPts val="1000"/>
              </a:spcBef>
              <a:spcAft>
                <a:spcPts val="0"/>
              </a:spcAft>
              <a:buClr>
                <a:srgbClr val="FFFFFF"/>
              </a:buClr>
              <a:buSzPts val="1200"/>
              <a:buFont typeface="Lato"/>
              <a:buChar char="●"/>
            </a:pPr>
            <a:r>
              <a:rPr lang="en" sz="1200">
                <a:solidFill>
                  <a:srgbClr val="FFFFFF"/>
                </a:solidFill>
                <a:latin typeface="Lato"/>
                <a:ea typeface="Lato"/>
                <a:cs typeface="Lato"/>
                <a:sym typeface="Lato"/>
              </a:rPr>
              <a:t>Males had 1.448 times the hazard of stroke compared to females</a:t>
            </a:r>
            <a:endParaRPr sz="1200">
              <a:solidFill>
                <a:srgbClr val="FFFFFF"/>
              </a:solidFill>
              <a:latin typeface="Lato"/>
              <a:ea typeface="Lato"/>
              <a:cs typeface="Lato"/>
              <a:sym typeface="Lato"/>
            </a:endParaRPr>
          </a:p>
          <a:p>
            <a:pPr indent="-304800" lvl="0" marL="457200" rtl="0" algn="l">
              <a:spcBef>
                <a:spcPts val="1000"/>
              </a:spcBef>
              <a:spcAft>
                <a:spcPts val="0"/>
              </a:spcAft>
              <a:buClr>
                <a:srgbClr val="FFFFFF"/>
              </a:buClr>
              <a:buSzPts val="1200"/>
              <a:buFont typeface="Lato"/>
              <a:buChar char="●"/>
            </a:pPr>
            <a:r>
              <a:rPr lang="en" sz="1200">
                <a:solidFill>
                  <a:srgbClr val="FFFFFF"/>
                </a:solidFill>
                <a:latin typeface="Lato"/>
                <a:ea typeface="Lato"/>
                <a:cs typeface="Lato"/>
                <a:sym typeface="Lato"/>
              </a:rPr>
              <a:t>For each additional year older a subject was, hazard of stroke increased 1.089 times</a:t>
            </a:r>
            <a:endParaRPr sz="1200">
              <a:solidFill>
                <a:srgbClr val="FFFFFF"/>
              </a:solidFill>
              <a:latin typeface="Lato"/>
              <a:ea typeface="Lato"/>
              <a:cs typeface="Lato"/>
              <a:sym typeface="Lato"/>
            </a:endParaRPr>
          </a:p>
          <a:p>
            <a:pPr indent="-304800" lvl="0" marL="457200" rtl="0" algn="l">
              <a:spcBef>
                <a:spcPts val="1000"/>
              </a:spcBef>
              <a:spcAft>
                <a:spcPts val="0"/>
              </a:spcAft>
              <a:buClr>
                <a:schemeClr val="lt1"/>
              </a:buClr>
              <a:buSzPts val="1200"/>
              <a:buFont typeface="Lato"/>
              <a:buChar char="●"/>
            </a:pPr>
            <a:r>
              <a:rPr lang="en" sz="1200">
                <a:solidFill>
                  <a:schemeClr val="lt1"/>
                </a:solidFill>
                <a:latin typeface="Lato"/>
                <a:ea typeface="Lato"/>
                <a:cs typeface="Lato"/>
                <a:sym typeface="Lato"/>
              </a:rPr>
              <a:t>For each 1 unit increase in mmHg of SBP, hazard of stroke increased 1.019 times</a:t>
            </a:r>
            <a:endParaRPr sz="1200">
              <a:solidFill>
                <a:schemeClr val="lt1"/>
              </a:solidFill>
              <a:latin typeface="Lato"/>
              <a:ea typeface="Lato"/>
              <a:cs typeface="Lato"/>
              <a:sym typeface="Lato"/>
            </a:endParaRPr>
          </a:p>
          <a:p>
            <a:pPr indent="-304800" lvl="0" marL="457200" rtl="0" algn="l">
              <a:spcBef>
                <a:spcPts val="1000"/>
              </a:spcBef>
              <a:spcAft>
                <a:spcPts val="0"/>
              </a:spcAft>
              <a:buClr>
                <a:srgbClr val="FFFFFF"/>
              </a:buClr>
              <a:buSzPts val="1200"/>
              <a:buFont typeface="Lato"/>
              <a:buChar char="●"/>
            </a:pPr>
            <a:r>
              <a:rPr lang="en" sz="1200">
                <a:solidFill>
                  <a:schemeClr val="lt1"/>
                </a:solidFill>
                <a:latin typeface="Lato"/>
                <a:ea typeface="Lato"/>
                <a:cs typeface="Lato"/>
                <a:sym typeface="Lato"/>
              </a:rPr>
              <a:t>People taking BP meds had 2.063 times the hazard of stroke compared to those not taking BP meds</a:t>
            </a:r>
            <a:endParaRPr sz="1200">
              <a:solidFill>
                <a:schemeClr val="lt1"/>
              </a:solidFill>
              <a:latin typeface="Lato"/>
              <a:ea typeface="Lato"/>
              <a:cs typeface="Lato"/>
              <a:sym typeface="Lato"/>
            </a:endParaRPr>
          </a:p>
          <a:p>
            <a:pPr indent="-304800" lvl="0" marL="457200" rtl="0" algn="l">
              <a:spcBef>
                <a:spcPts val="1000"/>
              </a:spcBef>
              <a:spcAft>
                <a:spcPts val="0"/>
              </a:spcAft>
              <a:buClr>
                <a:srgbClr val="FFFFFF"/>
              </a:buClr>
              <a:buSzPts val="1200"/>
              <a:buFont typeface="Lato"/>
              <a:buChar char="●"/>
            </a:pPr>
            <a:r>
              <a:rPr lang="en" sz="1200">
                <a:solidFill>
                  <a:srgbClr val="FFFFFF"/>
                </a:solidFill>
                <a:latin typeface="Lato"/>
                <a:ea typeface="Lato"/>
                <a:cs typeface="Lato"/>
                <a:sym typeface="Lato"/>
              </a:rPr>
              <a:t>Subjects with diabetes had 2.412 times the hazard of stroke compared to those without diabetes</a:t>
            </a:r>
            <a:endParaRPr sz="1200">
              <a:solidFill>
                <a:schemeClr val="lt1"/>
              </a:solidFill>
              <a:latin typeface="Lato"/>
              <a:ea typeface="Lato"/>
              <a:cs typeface="Lato"/>
              <a:sym typeface="Lato"/>
            </a:endParaRPr>
          </a:p>
          <a:p>
            <a:pPr indent="-304800" lvl="0" marL="457200" rtl="0" algn="l">
              <a:spcBef>
                <a:spcPts val="1000"/>
              </a:spcBef>
              <a:spcAft>
                <a:spcPts val="1000"/>
              </a:spcAft>
              <a:buClr>
                <a:schemeClr val="lt1"/>
              </a:buClr>
              <a:buSzPts val="1200"/>
              <a:buFont typeface="Lato"/>
              <a:buChar char="●"/>
            </a:pPr>
            <a:r>
              <a:rPr lang="en" sz="1200">
                <a:solidFill>
                  <a:schemeClr val="lt1"/>
                </a:solidFill>
                <a:latin typeface="Lato"/>
                <a:ea typeface="Lato"/>
                <a:cs typeface="Lato"/>
                <a:sym typeface="Lato"/>
              </a:rPr>
              <a:t>For each 1 unit increase in kg/m</a:t>
            </a:r>
            <a:r>
              <a:rPr baseline="30000" lang="en" sz="1200">
                <a:solidFill>
                  <a:schemeClr val="lt1"/>
                </a:solidFill>
                <a:latin typeface="Lato"/>
                <a:ea typeface="Lato"/>
                <a:cs typeface="Lato"/>
                <a:sym typeface="Lato"/>
              </a:rPr>
              <a:t>2</a:t>
            </a:r>
            <a:r>
              <a:rPr lang="en" sz="1200">
                <a:solidFill>
                  <a:schemeClr val="lt1"/>
                </a:solidFill>
                <a:latin typeface="Lato"/>
                <a:ea typeface="Lato"/>
                <a:cs typeface="Lato"/>
                <a:sym typeface="Lato"/>
              </a:rPr>
              <a:t> of BMI, hazard of stroke increased 1.017 times</a:t>
            </a:r>
            <a:endParaRPr sz="1200">
              <a:solidFill>
                <a:srgbClr val="FFFFFF"/>
              </a:solidFill>
              <a:latin typeface="Lato"/>
              <a:ea typeface="Lato"/>
              <a:cs typeface="Lato"/>
              <a:sym typeface="Lato"/>
            </a:endParaRPr>
          </a:p>
        </p:txBody>
      </p:sp>
      <p:graphicFrame>
        <p:nvGraphicFramePr>
          <p:cNvPr id="259" name="Google Shape;259;p29"/>
          <p:cNvGraphicFramePr/>
          <p:nvPr/>
        </p:nvGraphicFramePr>
        <p:xfrm>
          <a:off x="152388" y="1666875"/>
          <a:ext cx="3000000" cy="3000000"/>
        </p:xfrm>
        <a:graphic>
          <a:graphicData uri="http://schemas.openxmlformats.org/drawingml/2006/table">
            <a:tbl>
              <a:tblPr>
                <a:noFill/>
                <a:tableStyleId>{E06A235A-8B1E-4B66-A9CC-5D8C70E4748A}</a:tableStyleId>
              </a:tblPr>
              <a:tblGrid>
                <a:gridCol w="1457325"/>
                <a:gridCol w="786525"/>
                <a:gridCol w="628800"/>
                <a:gridCol w="1221675"/>
                <a:gridCol w="627275"/>
                <a:gridCol w="676350"/>
              </a:tblGrid>
              <a:tr h="100000">
                <a:tc>
                  <a:txBody>
                    <a:bodyPr/>
                    <a:lstStyle/>
                    <a:p>
                      <a:pPr indent="0" lvl="0" marL="0" rtl="0" algn="ctr">
                        <a:lnSpc>
                          <a:spcPct val="100000"/>
                        </a:lnSpc>
                        <a:spcBef>
                          <a:spcPts val="0"/>
                        </a:spcBef>
                        <a:spcAft>
                          <a:spcPts val="0"/>
                        </a:spcAft>
                        <a:buNone/>
                      </a:pPr>
                      <a:r>
                        <a:rPr b="1" lang="en" sz="1000"/>
                        <a:t>Variable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Parameter Estimate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Hazard Ratio</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95% Hazard Ratio Confidence Interval</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zph test p-value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p-value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r>
              <a:tr h="276225">
                <a:tc>
                  <a:txBody>
                    <a:bodyPr/>
                    <a:lstStyle/>
                    <a:p>
                      <a:pPr indent="0" lvl="0" marL="0" rtl="0" algn="l">
                        <a:lnSpc>
                          <a:spcPct val="100000"/>
                        </a:lnSpc>
                        <a:spcBef>
                          <a:spcPts val="0"/>
                        </a:spcBef>
                        <a:spcAft>
                          <a:spcPts val="0"/>
                        </a:spcAft>
                        <a:buNone/>
                      </a:pPr>
                      <a:r>
                        <a:rPr lang="en" sz="1000"/>
                        <a:t>Total Cholesterol</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-0.00213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0.998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0.996-1.000</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0.5234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0.0764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1-10 Cigarettes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0.21597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1.241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0.915-1.683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0.2316</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0.1646</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11-20 Cigarettes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0.62455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1.867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1.456-2.396</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0.7705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21+ Cigarettes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0.19017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1.209</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0.812-1.800</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0.5039</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0.3489</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Sex (Male)</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0.37031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1.448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1.166-1.799</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0.5493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0.0008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Age</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0.08563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1.089</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1.075-1.104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0.0202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08625">
                <a:tc>
                  <a:txBody>
                    <a:bodyPr/>
                    <a:lstStyle/>
                    <a:p>
                      <a:pPr indent="0" lvl="0" marL="0" rtl="0" algn="l">
                        <a:lnSpc>
                          <a:spcPct val="100000"/>
                        </a:lnSpc>
                        <a:spcBef>
                          <a:spcPts val="0"/>
                        </a:spcBef>
                        <a:spcAft>
                          <a:spcPts val="0"/>
                        </a:spcAft>
                        <a:buNone/>
                      </a:pPr>
                      <a:r>
                        <a:rPr lang="en" sz="1000"/>
                        <a:t>Systolic Blood Pressure</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0.01889</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1.019</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1.015-1.024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0.0870</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BP Meds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0.72410</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2.063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1.448-2.938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0.3536</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Diabetes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0.88064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2.412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1.629-3.572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0.5560</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BMI</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0.01663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1.017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0.993-1.041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0.3227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0.1626</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Checking Collinearity </a:t>
            </a:r>
            <a:endParaRPr/>
          </a:p>
        </p:txBody>
      </p:sp>
      <p:pic>
        <p:nvPicPr>
          <p:cNvPr id="265" name="Google Shape;265;p30"/>
          <p:cNvPicPr preferRelativeResize="0"/>
          <p:nvPr/>
        </p:nvPicPr>
        <p:blipFill>
          <a:blip r:embed="rId3">
            <a:alphaModFix/>
          </a:blip>
          <a:stretch>
            <a:fillRect/>
          </a:stretch>
        </p:blipFill>
        <p:spPr>
          <a:xfrm>
            <a:off x="76200" y="1493632"/>
            <a:ext cx="4414899" cy="3573667"/>
          </a:xfrm>
          <a:prstGeom prst="rect">
            <a:avLst/>
          </a:prstGeom>
          <a:noFill/>
          <a:ln>
            <a:noFill/>
          </a:ln>
        </p:spPr>
      </p:pic>
      <p:pic>
        <p:nvPicPr>
          <p:cNvPr id="266" name="Google Shape;266;p30"/>
          <p:cNvPicPr preferRelativeResize="0"/>
          <p:nvPr/>
        </p:nvPicPr>
        <p:blipFill>
          <a:blip r:embed="rId4">
            <a:alphaModFix/>
          </a:blip>
          <a:stretch>
            <a:fillRect/>
          </a:stretch>
        </p:blipFill>
        <p:spPr>
          <a:xfrm>
            <a:off x="4652900" y="1491350"/>
            <a:ext cx="4414900" cy="3575950"/>
          </a:xfrm>
          <a:prstGeom prst="rect">
            <a:avLst/>
          </a:prstGeom>
          <a:noFill/>
          <a:ln>
            <a:noFill/>
          </a:ln>
        </p:spPr>
      </p:pic>
      <p:sp>
        <p:nvSpPr>
          <p:cNvPr id="267" name="Google Shape;267;p30"/>
          <p:cNvSpPr/>
          <p:nvPr/>
        </p:nvSpPr>
        <p:spPr>
          <a:xfrm>
            <a:off x="2565050" y="3527125"/>
            <a:ext cx="417600" cy="1701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0"/>
          <p:cNvSpPr/>
          <p:nvPr/>
        </p:nvSpPr>
        <p:spPr>
          <a:xfrm>
            <a:off x="4103125" y="3527125"/>
            <a:ext cx="417600" cy="1701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0"/>
          <p:cNvSpPr/>
          <p:nvPr/>
        </p:nvSpPr>
        <p:spPr>
          <a:xfrm>
            <a:off x="7137050" y="3527125"/>
            <a:ext cx="417600" cy="1701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0"/>
          <p:cNvSpPr/>
          <p:nvPr/>
        </p:nvSpPr>
        <p:spPr>
          <a:xfrm>
            <a:off x="8675125" y="3527125"/>
            <a:ext cx="417600" cy="1701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1"/>
          <p:cNvSpPr txBox="1"/>
          <p:nvPr>
            <p:ph type="title"/>
          </p:nvPr>
        </p:nvSpPr>
        <p:spPr>
          <a:xfrm>
            <a:off x="2100" y="12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Outliers</a:t>
            </a:r>
            <a:endParaRPr/>
          </a:p>
        </p:txBody>
      </p:sp>
      <p:sp>
        <p:nvSpPr>
          <p:cNvPr id="276" name="Google Shape;276;p31"/>
          <p:cNvSpPr txBox="1"/>
          <p:nvPr>
            <p:ph idx="1" type="body"/>
          </p:nvPr>
        </p:nvSpPr>
        <p:spPr>
          <a:xfrm>
            <a:off x="0" y="2745650"/>
            <a:ext cx="3466800" cy="23400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a:t>115 outliers </a:t>
            </a:r>
            <a:endParaRPr/>
          </a:p>
          <a:p>
            <a:pPr indent="0" lvl="0" marL="0" rtl="0" algn="l">
              <a:lnSpc>
                <a:spcPct val="100000"/>
              </a:lnSpc>
              <a:spcBef>
                <a:spcPts val="0"/>
              </a:spcBef>
              <a:spcAft>
                <a:spcPts val="0"/>
              </a:spcAft>
              <a:buNone/>
            </a:pPr>
            <a:r>
              <a:rPr lang="en"/>
              <a:t>threshold of 331 mg/dL</a:t>
            </a:r>
            <a:endParaRPr/>
          </a:p>
        </p:txBody>
      </p:sp>
      <p:pic>
        <p:nvPicPr>
          <p:cNvPr id="277" name="Google Shape;277;p31"/>
          <p:cNvPicPr preferRelativeResize="0"/>
          <p:nvPr/>
        </p:nvPicPr>
        <p:blipFill>
          <a:blip r:embed="rId3">
            <a:alphaModFix/>
          </a:blip>
          <a:stretch>
            <a:fillRect/>
          </a:stretch>
        </p:blipFill>
        <p:spPr>
          <a:xfrm>
            <a:off x="5480075" y="-4"/>
            <a:ext cx="3657600" cy="1856232"/>
          </a:xfrm>
          <a:prstGeom prst="rect">
            <a:avLst/>
          </a:prstGeom>
          <a:noFill/>
          <a:ln>
            <a:noFill/>
          </a:ln>
        </p:spPr>
      </p:pic>
      <p:pic>
        <p:nvPicPr>
          <p:cNvPr id="278" name="Google Shape;278;p31"/>
          <p:cNvPicPr preferRelativeResize="0"/>
          <p:nvPr/>
        </p:nvPicPr>
        <p:blipFill>
          <a:blip r:embed="rId4">
            <a:alphaModFix/>
          </a:blip>
          <a:stretch>
            <a:fillRect/>
          </a:stretch>
        </p:blipFill>
        <p:spPr>
          <a:xfrm>
            <a:off x="5480075" y="3272788"/>
            <a:ext cx="3657600" cy="1869927"/>
          </a:xfrm>
          <a:prstGeom prst="rect">
            <a:avLst/>
          </a:prstGeom>
          <a:noFill/>
          <a:ln>
            <a:noFill/>
          </a:ln>
        </p:spPr>
      </p:pic>
      <p:pic>
        <p:nvPicPr>
          <p:cNvPr id="279" name="Google Shape;279;p31"/>
          <p:cNvPicPr preferRelativeResize="0"/>
          <p:nvPr/>
        </p:nvPicPr>
        <p:blipFill>
          <a:blip r:embed="rId5">
            <a:alphaModFix/>
          </a:blip>
          <a:stretch>
            <a:fillRect/>
          </a:stretch>
        </p:blipFill>
        <p:spPr>
          <a:xfrm>
            <a:off x="1593875" y="-10675"/>
            <a:ext cx="3657600" cy="1877568"/>
          </a:xfrm>
          <a:prstGeom prst="rect">
            <a:avLst/>
          </a:prstGeom>
          <a:noFill/>
          <a:ln>
            <a:noFill/>
          </a:ln>
        </p:spPr>
      </p:pic>
      <p:pic>
        <p:nvPicPr>
          <p:cNvPr id="280" name="Google Shape;280;p31"/>
          <p:cNvPicPr preferRelativeResize="0"/>
          <p:nvPr/>
        </p:nvPicPr>
        <p:blipFill>
          <a:blip r:embed="rId6">
            <a:alphaModFix/>
          </a:blip>
          <a:stretch>
            <a:fillRect/>
          </a:stretch>
        </p:blipFill>
        <p:spPr>
          <a:xfrm>
            <a:off x="0" y="3272025"/>
            <a:ext cx="3657600" cy="1871472"/>
          </a:xfrm>
          <a:prstGeom prst="rect">
            <a:avLst/>
          </a:prstGeom>
          <a:noFill/>
          <a:ln>
            <a:noFill/>
          </a:ln>
        </p:spPr>
      </p:pic>
      <p:sp>
        <p:nvSpPr>
          <p:cNvPr id="281" name="Google Shape;281;p31"/>
          <p:cNvSpPr txBox="1"/>
          <p:nvPr>
            <p:ph idx="1" type="body"/>
          </p:nvPr>
        </p:nvSpPr>
        <p:spPr>
          <a:xfrm>
            <a:off x="2392350" y="2053850"/>
            <a:ext cx="3224700" cy="1119600"/>
          </a:xfrm>
          <a:prstGeom prst="rect">
            <a:avLst/>
          </a:prstGeom>
        </p:spPr>
        <p:txBody>
          <a:bodyPr anchorCtr="0" anchor="t" bIns="91425" lIns="91425" spcFirstLastPara="1" rIns="91425" wrap="square" tIns="91425">
            <a:normAutofit/>
          </a:bodyPr>
          <a:lstStyle/>
          <a:p>
            <a:pPr indent="-203200" lvl="0" marL="342900" rtl="0" algn="l">
              <a:lnSpc>
                <a:spcPct val="100000"/>
              </a:lnSpc>
              <a:spcBef>
                <a:spcPts val="0"/>
              </a:spcBef>
              <a:spcAft>
                <a:spcPts val="0"/>
              </a:spcAft>
              <a:buClr>
                <a:srgbClr val="00FF00"/>
              </a:buClr>
              <a:buSzPts val="1400"/>
              <a:buChar char="●"/>
            </a:pPr>
            <a:r>
              <a:rPr lang="en" sz="1400">
                <a:solidFill>
                  <a:srgbClr val="00FF00"/>
                </a:solidFill>
              </a:rPr>
              <a:t>large sample size of 4,434</a:t>
            </a:r>
            <a:endParaRPr sz="1400">
              <a:solidFill>
                <a:srgbClr val="00FF00"/>
              </a:solidFill>
            </a:endParaRPr>
          </a:p>
          <a:p>
            <a:pPr indent="-203200" lvl="0" marL="342900" rtl="0" algn="l">
              <a:lnSpc>
                <a:spcPct val="100000"/>
              </a:lnSpc>
              <a:spcBef>
                <a:spcPts val="0"/>
              </a:spcBef>
              <a:spcAft>
                <a:spcPts val="0"/>
              </a:spcAft>
              <a:buClr>
                <a:srgbClr val="00FF00"/>
              </a:buClr>
              <a:buSzPts val="1400"/>
              <a:buChar char="●"/>
            </a:pPr>
            <a:r>
              <a:rPr lang="en" sz="1400">
                <a:solidFill>
                  <a:srgbClr val="00FF00"/>
                </a:solidFill>
              </a:rPr>
              <a:t>&lt;3% observations being outliers won’t impact distribution meaningfully</a:t>
            </a:r>
            <a:endParaRPr sz="1400">
              <a:solidFill>
                <a:srgbClr val="00FF00"/>
              </a:solidFill>
            </a:endParaRPr>
          </a:p>
        </p:txBody>
      </p:sp>
      <p:sp>
        <p:nvSpPr>
          <p:cNvPr id="282" name="Google Shape;282;p31"/>
          <p:cNvSpPr txBox="1"/>
          <p:nvPr>
            <p:ph idx="1" type="body"/>
          </p:nvPr>
        </p:nvSpPr>
        <p:spPr>
          <a:xfrm>
            <a:off x="5779950" y="2727300"/>
            <a:ext cx="3363900" cy="6621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a:t>1 outlier below threshold of 15.59 kg/m</a:t>
            </a:r>
            <a:r>
              <a:rPr baseline="30000" lang="en"/>
              <a:t>2</a:t>
            </a:r>
            <a:endParaRPr baseline="30000"/>
          </a:p>
          <a:p>
            <a:pPr indent="0" lvl="0" marL="0" rtl="0" algn="l">
              <a:lnSpc>
                <a:spcPct val="100000"/>
              </a:lnSpc>
              <a:spcBef>
                <a:spcPts val="0"/>
              </a:spcBef>
              <a:spcAft>
                <a:spcPts val="0"/>
              </a:spcAft>
              <a:buNone/>
            </a:pPr>
            <a:r>
              <a:rPr lang="en"/>
              <a:t>103 outliers above threshold of 35.59 kg/m</a:t>
            </a:r>
            <a:r>
              <a:rPr baseline="30000" lang="en"/>
              <a:t>2</a:t>
            </a:r>
            <a:endParaRPr baseline="30000"/>
          </a:p>
        </p:txBody>
      </p:sp>
      <p:sp>
        <p:nvSpPr>
          <p:cNvPr id="283" name="Google Shape;283;p31"/>
          <p:cNvSpPr txBox="1"/>
          <p:nvPr>
            <p:ph idx="1" type="body"/>
          </p:nvPr>
        </p:nvSpPr>
        <p:spPr>
          <a:xfrm>
            <a:off x="6941875" y="1780025"/>
            <a:ext cx="2208900" cy="6621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a:t>150 outliers </a:t>
            </a:r>
            <a:endParaRPr/>
          </a:p>
          <a:p>
            <a:pPr indent="0" lvl="0" marL="0" rtl="0" algn="l">
              <a:lnSpc>
                <a:spcPct val="100000"/>
              </a:lnSpc>
              <a:spcBef>
                <a:spcPts val="0"/>
              </a:spcBef>
              <a:spcAft>
                <a:spcPts val="0"/>
              </a:spcAft>
              <a:buNone/>
            </a:pPr>
            <a:r>
              <a:rPr lang="en"/>
              <a:t>threshold of 183.75 mmHg</a:t>
            </a:r>
            <a:endParaRPr/>
          </a:p>
        </p:txBody>
      </p:sp>
      <p:sp>
        <p:nvSpPr>
          <p:cNvPr id="284" name="Google Shape;284;p31"/>
          <p:cNvSpPr txBox="1"/>
          <p:nvPr/>
        </p:nvSpPr>
        <p:spPr>
          <a:xfrm>
            <a:off x="790775" y="1352875"/>
            <a:ext cx="30000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lt1"/>
                </a:solidFill>
                <a:latin typeface="Lato"/>
                <a:ea typeface="Lato"/>
                <a:cs typeface="Lato"/>
                <a:sym typeface="Lato"/>
              </a:rPr>
              <a:t>0 </a:t>
            </a:r>
            <a:r>
              <a:rPr lang="en" sz="1300">
                <a:solidFill>
                  <a:schemeClr val="lt1"/>
                </a:solidFill>
                <a:latin typeface="Lato"/>
                <a:ea typeface="Lato"/>
                <a:cs typeface="Lato"/>
                <a:sym typeface="Lato"/>
              </a:rPr>
              <a:t>outliers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Introduction</a:t>
            </a:r>
            <a:endParaRPr/>
          </a:p>
        </p:txBody>
      </p:sp>
      <p:sp>
        <p:nvSpPr>
          <p:cNvPr id="142" name="Google Shape;142;p14"/>
          <p:cNvSpPr txBox="1"/>
          <p:nvPr>
            <p:ph idx="1" type="body"/>
          </p:nvPr>
        </p:nvSpPr>
        <p:spPr>
          <a:xfrm>
            <a:off x="1297500" y="1567550"/>
            <a:ext cx="7038900" cy="3368700"/>
          </a:xfrm>
          <a:prstGeom prst="rect">
            <a:avLst/>
          </a:prstGeom>
        </p:spPr>
        <p:txBody>
          <a:bodyPr anchorCtr="0" anchor="t" bIns="91425" lIns="91425" spcFirstLastPara="1" rIns="91425" wrap="square" tIns="91425">
            <a:normAutofit fontScale="92500" lnSpcReduction="20000"/>
          </a:bodyPr>
          <a:lstStyle/>
          <a:p>
            <a:pPr indent="-316706" lvl="0" marL="457200" rtl="0" algn="l">
              <a:spcBef>
                <a:spcPts val="0"/>
              </a:spcBef>
              <a:spcAft>
                <a:spcPts val="0"/>
              </a:spcAft>
              <a:buSzPct val="100000"/>
              <a:buChar char="●"/>
            </a:pPr>
            <a:r>
              <a:rPr lang="en" sz="1500"/>
              <a:t>Goal: study association between </a:t>
            </a:r>
            <a:r>
              <a:rPr lang="en" sz="1500">
                <a:solidFill>
                  <a:srgbClr val="00B0F0"/>
                </a:solidFill>
              </a:rPr>
              <a:t>smoking</a:t>
            </a:r>
            <a:r>
              <a:rPr lang="en" sz="1500"/>
              <a:t>, </a:t>
            </a:r>
            <a:r>
              <a:rPr lang="en" sz="1500">
                <a:solidFill>
                  <a:srgbClr val="11CA51"/>
                </a:solidFill>
              </a:rPr>
              <a:t>cholesterol</a:t>
            </a:r>
            <a:r>
              <a:rPr lang="en" sz="1500"/>
              <a:t>, and </a:t>
            </a:r>
            <a:r>
              <a:rPr lang="en" sz="1500">
                <a:solidFill>
                  <a:srgbClr val="FF0000"/>
                </a:solidFill>
              </a:rPr>
              <a:t>heart disease</a:t>
            </a:r>
            <a:r>
              <a:rPr lang="en" sz="1500"/>
              <a:t> </a:t>
            </a:r>
            <a:endParaRPr sz="1500"/>
          </a:p>
          <a:p>
            <a:pPr indent="0" lvl="0" marL="457200" rtl="0" algn="l">
              <a:lnSpc>
                <a:spcPct val="100000"/>
              </a:lnSpc>
              <a:spcBef>
                <a:spcPts val="1200"/>
              </a:spcBef>
              <a:spcAft>
                <a:spcPts val="0"/>
              </a:spcAft>
              <a:buNone/>
            </a:pPr>
            <a:r>
              <a:t/>
            </a:r>
            <a:endParaRPr sz="1500"/>
          </a:p>
          <a:p>
            <a:pPr indent="-316706" lvl="0" marL="457200" rtl="0" algn="l">
              <a:spcBef>
                <a:spcPts val="0"/>
              </a:spcBef>
              <a:spcAft>
                <a:spcPts val="0"/>
              </a:spcAft>
              <a:buSzPct val="100000"/>
              <a:buChar char="●"/>
            </a:pPr>
            <a:r>
              <a:rPr lang="en" sz="1500"/>
              <a:t>Framingham Heart Study </a:t>
            </a:r>
            <a:endParaRPr sz="1500"/>
          </a:p>
          <a:p>
            <a:pPr indent="-316706" lvl="1" marL="914400" rtl="0" algn="l">
              <a:spcBef>
                <a:spcPts val="0"/>
              </a:spcBef>
              <a:spcAft>
                <a:spcPts val="0"/>
              </a:spcAft>
              <a:buSzPct val="115384"/>
              <a:buChar char="○"/>
            </a:pPr>
            <a:r>
              <a:rPr lang="en" sz="1300"/>
              <a:t>longitudinal prospective cohort study on etiology of cardiovascular disease </a:t>
            </a:r>
            <a:endParaRPr sz="1300"/>
          </a:p>
          <a:p>
            <a:pPr indent="-316706" lvl="1" marL="914400" rtl="0" algn="l">
              <a:spcBef>
                <a:spcPts val="0"/>
              </a:spcBef>
              <a:spcAft>
                <a:spcPts val="0"/>
              </a:spcAft>
              <a:buSzPct val="115384"/>
              <a:buChar char="○"/>
            </a:pPr>
            <a:r>
              <a:rPr lang="en" sz="1300"/>
              <a:t>free-living subjects in Framingham, MA </a:t>
            </a:r>
            <a:endParaRPr sz="1300"/>
          </a:p>
          <a:p>
            <a:pPr indent="-304958" lvl="1" marL="914400" rtl="0" algn="l">
              <a:spcBef>
                <a:spcPts val="0"/>
              </a:spcBef>
              <a:spcAft>
                <a:spcPts val="0"/>
              </a:spcAft>
              <a:buSzPct val="100000"/>
              <a:buChar char="○"/>
            </a:pPr>
            <a:r>
              <a:rPr lang="en" sz="1300"/>
              <a:t>established in 1948</a:t>
            </a:r>
            <a:endParaRPr sz="1300"/>
          </a:p>
          <a:p>
            <a:pPr indent="-304958" lvl="1" marL="914400" rtl="0" algn="l">
              <a:spcBef>
                <a:spcPts val="0"/>
              </a:spcBef>
              <a:spcAft>
                <a:spcPts val="0"/>
              </a:spcAft>
              <a:buSzPct val="100000"/>
              <a:buChar char="○"/>
            </a:pPr>
            <a:r>
              <a:rPr lang="en" sz="1300"/>
              <a:t>now contains data on 3 generations of participants </a:t>
            </a:r>
            <a:endParaRPr sz="1300"/>
          </a:p>
          <a:p>
            <a:pPr indent="0" lvl="0" marL="457200" rtl="0" algn="l">
              <a:spcBef>
                <a:spcPts val="1200"/>
              </a:spcBef>
              <a:spcAft>
                <a:spcPts val="0"/>
              </a:spcAft>
              <a:buNone/>
            </a:pPr>
            <a:r>
              <a:t/>
            </a:r>
            <a:endParaRPr sz="1500"/>
          </a:p>
          <a:p>
            <a:pPr indent="-316706" lvl="0" marL="457200" rtl="0" algn="l">
              <a:spcBef>
                <a:spcPts val="0"/>
              </a:spcBef>
              <a:spcAft>
                <a:spcPts val="0"/>
              </a:spcAft>
              <a:buSzPct val="100000"/>
              <a:buChar char="●"/>
            </a:pPr>
            <a:r>
              <a:rPr lang="en" sz="1500"/>
              <a:t>Literature Review</a:t>
            </a:r>
            <a:endParaRPr sz="1500"/>
          </a:p>
          <a:p>
            <a:pPr indent="-316706" lvl="1" marL="914400" rtl="0" algn="l">
              <a:spcBef>
                <a:spcPts val="0"/>
              </a:spcBef>
              <a:spcAft>
                <a:spcPts val="0"/>
              </a:spcAft>
              <a:buSzPct val="100000"/>
              <a:buChar char="○"/>
            </a:pPr>
            <a:r>
              <a:rPr lang="en" sz="1500"/>
              <a:t>CDC states smoking causes almost 1 in 4 deaths from cardiovascular disease</a:t>
            </a:r>
            <a:endParaRPr sz="1500"/>
          </a:p>
          <a:p>
            <a:pPr indent="-316706" lvl="1" marL="914400" rtl="0" algn="l">
              <a:spcBef>
                <a:spcPts val="0"/>
              </a:spcBef>
              <a:spcAft>
                <a:spcPts val="0"/>
              </a:spcAft>
              <a:buSzPct val="100000"/>
              <a:buChar char="○"/>
            </a:pPr>
            <a:r>
              <a:rPr lang="en" sz="1500"/>
              <a:t>high cholesterol levels increases risk for heart disease </a:t>
            </a:r>
            <a:endParaRPr sz="1500"/>
          </a:p>
          <a:p>
            <a:pPr indent="-316706" lvl="1" marL="914400" rtl="0" algn="l">
              <a:spcBef>
                <a:spcPts val="0"/>
              </a:spcBef>
              <a:spcAft>
                <a:spcPts val="0"/>
              </a:spcAft>
              <a:buSzPct val="100000"/>
              <a:buChar char="○"/>
            </a:pPr>
            <a:r>
              <a:rPr lang="en" sz="1500"/>
              <a:t>Age, sex, family history of heart disease,  obesity, diabetes, unhealthy diet, clinical depression also contribute to heart disease </a:t>
            </a:r>
            <a:endParaRPr/>
          </a:p>
          <a:p>
            <a:pPr indent="0" lvl="0" marL="0" rtl="0" algn="l">
              <a:spcBef>
                <a:spcPts val="1200"/>
              </a:spcBef>
              <a:spcAft>
                <a:spcPts val="1200"/>
              </a:spcAft>
              <a:buNone/>
            </a:pPr>
            <a:r>
              <a:t/>
            </a:r>
            <a:endParaRPr/>
          </a:p>
        </p:txBody>
      </p:sp>
      <p:pic>
        <p:nvPicPr>
          <p:cNvPr id="143" name="Google Shape;143;p14"/>
          <p:cNvPicPr preferRelativeResize="0"/>
          <p:nvPr/>
        </p:nvPicPr>
        <p:blipFill>
          <a:blip r:embed="rId3">
            <a:alphaModFix/>
          </a:blip>
          <a:stretch>
            <a:fillRect/>
          </a:stretch>
        </p:blipFill>
        <p:spPr>
          <a:xfrm>
            <a:off x="76200" y="3646350"/>
            <a:ext cx="1420948" cy="1420948"/>
          </a:xfrm>
          <a:prstGeom prst="rect">
            <a:avLst/>
          </a:prstGeom>
          <a:noFill/>
          <a:ln>
            <a:noFill/>
          </a:ln>
        </p:spPr>
      </p:pic>
      <p:pic>
        <p:nvPicPr>
          <p:cNvPr id="144" name="Google Shape;144;p14"/>
          <p:cNvPicPr preferRelativeResize="0"/>
          <p:nvPr/>
        </p:nvPicPr>
        <p:blipFill>
          <a:blip r:embed="rId4">
            <a:alphaModFix/>
          </a:blip>
          <a:stretch>
            <a:fillRect/>
          </a:stretch>
        </p:blipFill>
        <p:spPr>
          <a:xfrm>
            <a:off x="7308625" y="76198"/>
            <a:ext cx="1759175" cy="17514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CVD Discussion</a:t>
            </a:r>
            <a:endParaRPr/>
          </a:p>
        </p:txBody>
      </p:sp>
      <p:sp>
        <p:nvSpPr>
          <p:cNvPr id="290" name="Google Shape;290;p32"/>
          <p:cNvSpPr txBox="1"/>
          <p:nvPr/>
        </p:nvSpPr>
        <p:spPr>
          <a:xfrm>
            <a:off x="152400" y="1307850"/>
            <a:ext cx="40425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highlight>
                  <a:srgbClr val="FFFFFF"/>
                </a:highlight>
              </a:rPr>
              <a:t>Proportional hazard regression coefficients for CVD</a:t>
            </a:r>
            <a:endParaRPr sz="1100">
              <a:highlight>
                <a:srgbClr val="FFFFFF"/>
              </a:highlight>
            </a:endParaRPr>
          </a:p>
        </p:txBody>
      </p:sp>
      <p:sp>
        <p:nvSpPr>
          <p:cNvPr id="291" name="Google Shape;291;p32"/>
          <p:cNvSpPr txBox="1"/>
          <p:nvPr/>
        </p:nvSpPr>
        <p:spPr>
          <a:xfrm>
            <a:off x="5644550" y="1642075"/>
            <a:ext cx="3423600" cy="20472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rgbClr val="FFFFFF"/>
              </a:buClr>
              <a:buSzPts val="1200"/>
              <a:buFont typeface="Lato"/>
              <a:buChar char="●"/>
            </a:pPr>
            <a:r>
              <a:rPr lang="en" sz="1200">
                <a:solidFill>
                  <a:srgbClr val="FFFFFF"/>
                </a:solidFill>
                <a:latin typeface="Lato"/>
                <a:ea typeface="Lato"/>
                <a:cs typeface="Lato"/>
                <a:sym typeface="Lato"/>
              </a:rPr>
              <a:t>All variables significantly associated with time to CVD</a:t>
            </a:r>
            <a:endParaRPr sz="1200">
              <a:solidFill>
                <a:srgbClr val="FFFFFF"/>
              </a:solidFill>
              <a:latin typeface="Lato"/>
              <a:ea typeface="Lato"/>
              <a:cs typeface="Lato"/>
              <a:sym typeface="Lato"/>
            </a:endParaRPr>
          </a:p>
          <a:p>
            <a:pPr indent="-304800" lvl="0" marL="457200" rtl="0" algn="l">
              <a:spcBef>
                <a:spcPts val="1000"/>
              </a:spcBef>
              <a:spcAft>
                <a:spcPts val="0"/>
              </a:spcAft>
              <a:buClr>
                <a:srgbClr val="FFFFFF"/>
              </a:buClr>
              <a:buSzPts val="1200"/>
              <a:buFont typeface="Lato"/>
              <a:buChar char="●"/>
            </a:pPr>
            <a:r>
              <a:rPr lang="en" sz="1200">
                <a:solidFill>
                  <a:srgbClr val="FFFFFF"/>
                </a:solidFill>
                <a:latin typeface="Lato"/>
                <a:ea typeface="Lato"/>
                <a:cs typeface="Lato"/>
                <a:sym typeface="Lato"/>
              </a:rPr>
              <a:t>No </a:t>
            </a:r>
            <a:r>
              <a:rPr lang="en" sz="1200">
                <a:solidFill>
                  <a:srgbClr val="FFFFFF"/>
                </a:solidFill>
                <a:latin typeface="Lato"/>
                <a:ea typeface="Lato"/>
                <a:cs typeface="Lato"/>
                <a:sym typeface="Lato"/>
              </a:rPr>
              <a:t>violation</a:t>
            </a:r>
            <a:r>
              <a:rPr lang="en" sz="1200">
                <a:solidFill>
                  <a:srgbClr val="FFFFFF"/>
                </a:solidFill>
                <a:latin typeface="Lato"/>
                <a:ea typeface="Lato"/>
                <a:cs typeface="Lato"/>
                <a:sym typeface="Lato"/>
              </a:rPr>
              <a:t> of proportional hazards assumption </a:t>
            </a:r>
            <a:endParaRPr sz="1200">
              <a:solidFill>
                <a:srgbClr val="FFFFFF"/>
              </a:solidFill>
              <a:latin typeface="Lato"/>
              <a:ea typeface="Lato"/>
              <a:cs typeface="Lato"/>
              <a:sym typeface="Lato"/>
            </a:endParaRPr>
          </a:p>
          <a:p>
            <a:pPr indent="-304800" lvl="0" marL="457200" rtl="0" algn="l">
              <a:spcBef>
                <a:spcPts val="1000"/>
              </a:spcBef>
              <a:spcAft>
                <a:spcPts val="0"/>
              </a:spcAft>
              <a:buClr>
                <a:srgbClr val="FFFFFF"/>
              </a:buClr>
              <a:buSzPts val="1200"/>
              <a:buFont typeface="Lato"/>
              <a:buChar char="●"/>
            </a:pPr>
            <a:r>
              <a:rPr lang="en" sz="1200">
                <a:solidFill>
                  <a:srgbClr val="FFFFFF"/>
                </a:solidFill>
                <a:latin typeface="Lato"/>
                <a:ea typeface="Lato"/>
                <a:cs typeface="Lato"/>
                <a:sym typeface="Lato"/>
              </a:rPr>
              <a:t>Estimated hazard ratio for 21+ cigarettes smaller than for 11-20 cigarettes</a:t>
            </a:r>
            <a:endParaRPr sz="1200">
              <a:solidFill>
                <a:srgbClr val="FFFFFF"/>
              </a:solidFill>
              <a:latin typeface="Lato"/>
              <a:ea typeface="Lato"/>
              <a:cs typeface="Lato"/>
              <a:sym typeface="Lato"/>
            </a:endParaRPr>
          </a:p>
          <a:p>
            <a:pPr indent="-304800" lvl="0" marL="457200" rtl="0" algn="l">
              <a:spcBef>
                <a:spcPts val="1000"/>
              </a:spcBef>
              <a:spcAft>
                <a:spcPts val="1000"/>
              </a:spcAft>
              <a:buClr>
                <a:srgbClr val="FFFFFF"/>
              </a:buClr>
              <a:buSzPts val="1200"/>
              <a:buFont typeface="Lato"/>
              <a:buChar char="●"/>
            </a:pPr>
            <a:r>
              <a:rPr lang="en" sz="1200">
                <a:solidFill>
                  <a:srgbClr val="FFFFFF"/>
                </a:solidFill>
                <a:latin typeface="Lato"/>
                <a:ea typeface="Lato"/>
                <a:cs typeface="Lato"/>
                <a:sym typeface="Lato"/>
              </a:rPr>
              <a:t>95% confidence intervals overlap, so no significant difference for hazard of CHD</a:t>
            </a:r>
            <a:endParaRPr sz="1200">
              <a:solidFill>
                <a:srgbClr val="FFFFFF"/>
              </a:solidFill>
              <a:latin typeface="Lato"/>
              <a:ea typeface="Lato"/>
              <a:cs typeface="Lato"/>
              <a:sym typeface="Lato"/>
            </a:endParaRPr>
          </a:p>
        </p:txBody>
      </p:sp>
      <p:graphicFrame>
        <p:nvGraphicFramePr>
          <p:cNvPr id="292" name="Google Shape;292;p32"/>
          <p:cNvGraphicFramePr/>
          <p:nvPr/>
        </p:nvGraphicFramePr>
        <p:xfrm>
          <a:off x="152388" y="1666875"/>
          <a:ext cx="3000000" cy="3000000"/>
        </p:xfrm>
        <a:graphic>
          <a:graphicData uri="http://schemas.openxmlformats.org/drawingml/2006/table">
            <a:tbl>
              <a:tblPr>
                <a:noFill/>
                <a:tableStyleId>{E06A235A-8B1E-4B66-A9CC-5D8C70E4748A}</a:tableStyleId>
              </a:tblPr>
              <a:tblGrid>
                <a:gridCol w="1457325"/>
                <a:gridCol w="786525"/>
                <a:gridCol w="628800"/>
                <a:gridCol w="1221675"/>
                <a:gridCol w="627275"/>
                <a:gridCol w="676350"/>
              </a:tblGrid>
              <a:tr h="100000">
                <a:tc>
                  <a:txBody>
                    <a:bodyPr/>
                    <a:lstStyle/>
                    <a:p>
                      <a:pPr indent="0" lvl="0" marL="0" rtl="0" algn="ctr">
                        <a:lnSpc>
                          <a:spcPct val="100000"/>
                        </a:lnSpc>
                        <a:spcBef>
                          <a:spcPts val="0"/>
                        </a:spcBef>
                        <a:spcAft>
                          <a:spcPts val="0"/>
                        </a:spcAft>
                        <a:buNone/>
                      </a:pPr>
                      <a:r>
                        <a:rPr b="1" lang="en" sz="1000"/>
                        <a:t>Variable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Parameter Estimate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Hazard Ratio</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95% Hazard Ratio Confidence Interval</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zph test p-value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p-value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r>
              <a:tr h="276225">
                <a:tc>
                  <a:txBody>
                    <a:bodyPr/>
                    <a:lstStyle/>
                    <a:p>
                      <a:pPr indent="0" lvl="0" marL="0" rtl="0" algn="l">
                        <a:lnSpc>
                          <a:spcPct val="100000"/>
                        </a:lnSpc>
                        <a:spcBef>
                          <a:spcPts val="0"/>
                        </a:spcBef>
                        <a:spcAft>
                          <a:spcPts val="0"/>
                        </a:spcAft>
                        <a:buNone/>
                      </a:pPr>
                      <a:r>
                        <a:rPr lang="en" sz="1000"/>
                        <a:t>Total Cholesterol</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0.00306</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1.003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1.002-1.004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0.0907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1-10 Cigarettes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0.19715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1.218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1.013-1.465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0.0737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0.0363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11-20 Cigarettes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0.41644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1.517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1.302-1.766</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0.8954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21+ Cigarettes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0.34842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1.417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1.159-1.728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0.4318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0.0007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Sex (Male)</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0.88603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2.425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2.128-2.765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0.1703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Age</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0.05847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1.060</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1.052-1.069</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0.0543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08625">
                <a:tc>
                  <a:txBody>
                    <a:bodyPr/>
                    <a:lstStyle/>
                    <a:p>
                      <a:pPr indent="0" lvl="0" marL="0" rtl="0" algn="l">
                        <a:lnSpc>
                          <a:spcPct val="100000"/>
                        </a:lnSpc>
                        <a:spcBef>
                          <a:spcPts val="0"/>
                        </a:spcBef>
                        <a:spcAft>
                          <a:spcPts val="0"/>
                        </a:spcAft>
                        <a:buNone/>
                      </a:pPr>
                      <a:r>
                        <a:rPr lang="en" sz="1000"/>
                        <a:t>Systolic Blood Pressure</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0.01533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1.015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1.013-1.018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0.5499</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BP Meds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0.36172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1.436</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1.103-1.868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0.1807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0.0071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Diabetes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0.82074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2.272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1.777-2.906</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0.0513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BMI</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0.02754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1.028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1.013-1.043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0.8981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0.0003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bl>
          </a:graphicData>
        </a:graphic>
      </p:graphicFrame>
      <p:sp>
        <p:nvSpPr>
          <p:cNvPr id="293" name="Google Shape;293;p32"/>
          <p:cNvSpPr/>
          <p:nvPr/>
        </p:nvSpPr>
        <p:spPr>
          <a:xfrm>
            <a:off x="2523650" y="2849275"/>
            <a:ext cx="384900" cy="4662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2"/>
          <p:cNvSpPr/>
          <p:nvPr/>
        </p:nvSpPr>
        <p:spPr>
          <a:xfrm>
            <a:off x="3248925" y="2849275"/>
            <a:ext cx="799500" cy="4662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3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CHD Discussion</a:t>
            </a:r>
            <a:endParaRPr/>
          </a:p>
        </p:txBody>
      </p:sp>
      <p:sp>
        <p:nvSpPr>
          <p:cNvPr id="300" name="Google Shape;300;p33"/>
          <p:cNvSpPr txBox="1"/>
          <p:nvPr/>
        </p:nvSpPr>
        <p:spPr>
          <a:xfrm>
            <a:off x="152400" y="1307850"/>
            <a:ext cx="40425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highlight>
                  <a:srgbClr val="FFFFFF"/>
                </a:highlight>
              </a:rPr>
              <a:t>Proportional hazard regression coefficients for CHD</a:t>
            </a:r>
            <a:endParaRPr sz="1100">
              <a:highlight>
                <a:srgbClr val="FFFFFF"/>
              </a:highlight>
            </a:endParaRPr>
          </a:p>
        </p:txBody>
      </p:sp>
      <p:sp>
        <p:nvSpPr>
          <p:cNvPr id="301" name="Google Shape;301;p33"/>
          <p:cNvSpPr txBox="1"/>
          <p:nvPr/>
        </p:nvSpPr>
        <p:spPr>
          <a:xfrm>
            <a:off x="5644550" y="1642075"/>
            <a:ext cx="3499500" cy="18624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chemeClr val="lt1"/>
              </a:buClr>
              <a:buSzPts val="1200"/>
              <a:buFont typeface="Lato"/>
              <a:buChar char="●"/>
            </a:pPr>
            <a:r>
              <a:rPr lang="en" sz="1200">
                <a:solidFill>
                  <a:schemeClr val="lt1"/>
                </a:solidFill>
                <a:latin typeface="Lato"/>
                <a:ea typeface="Lato"/>
                <a:cs typeface="Lato"/>
                <a:sym typeface="Lato"/>
              </a:rPr>
              <a:t>Smoking 1-10 cigarettes not associated with CHD</a:t>
            </a:r>
            <a:endParaRPr sz="1200">
              <a:solidFill>
                <a:schemeClr val="lt1"/>
              </a:solidFill>
              <a:latin typeface="Lato"/>
              <a:ea typeface="Lato"/>
              <a:cs typeface="Lato"/>
              <a:sym typeface="Lato"/>
            </a:endParaRPr>
          </a:p>
          <a:p>
            <a:pPr indent="-304800" lvl="0" marL="457200" rtl="0" algn="l">
              <a:spcBef>
                <a:spcPts val="1000"/>
              </a:spcBef>
              <a:spcAft>
                <a:spcPts val="0"/>
              </a:spcAft>
              <a:buClr>
                <a:schemeClr val="lt1"/>
              </a:buClr>
              <a:buSzPts val="1200"/>
              <a:buFont typeface="Lato"/>
              <a:buChar char="●"/>
            </a:pPr>
            <a:r>
              <a:rPr lang="en" sz="1200">
                <a:solidFill>
                  <a:schemeClr val="lt1"/>
                </a:solidFill>
                <a:latin typeface="Lato"/>
                <a:ea typeface="Lato"/>
                <a:cs typeface="Lato"/>
                <a:sym typeface="Lato"/>
              </a:rPr>
              <a:t>Age violated proportional hazards assumption </a:t>
            </a:r>
            <a:endParaRPr sz="1200">
              <a:solidFill>
                <a:schemeClr val="lt1"/>
              </a:solidFill>
              <a:latin typeface="Lato"/>
              <a:ea typeface="Lato"/>
              <a:cs typeface="Lato"/>
              <a:sym typeface="Lato"/>
            </a:endParaRPr>
          </a:p>
          <a:p>
            <a:pPr indent="-304800" lvl="0" marL="457200" rtl="0" algn="l">
              <a:spcBef>
                <a:spcPts val="1000"/>
              </a:spcBef>
              <a:spcAft>
                <a:spcPts val="0"/>
              </a:spcAft>
              <a:buClr>
                <a:schemeClr val="lt1"/>
              </a:buClr>
              <a:buSzPts val="1200"/>
              <a:buFont typeface="Lato"/>
              <a:buChar char="●"/>
            </a:pPr>
            <a:r>
              <a:rPr lang="en" sz="1200">
                <a:solidFill>
                  <a:schemeClr val="lt1"/>
                </a:solidFill>
                <a:latin typeface="Lato"/>
                <a:ea typeface="Lato"/>
                <a:cs typeface="Lato"/>
                <a:sym typeface="Lato"/>
              </a:rPr>
              <a:t>95% confidence intervals overlap, so no significant difference for hazard of CHD</a:t>
            </a:r>
            <a:endParaRPr sz="1200">
              <a:solidFill>
                <a:schemeClr val="lt1"/>
              </a:solidFill>
              <a:latin typeface="Lato"/>
              <a:ea typeface="Lato"/>
              <a:cs typeface="Lato"/>
              <a:sym typeface="Lato"/>
            </a:endParaRPr>
          </a:p>
          <a:p>
            <a:pPr indent="0" lvl="0" marL="457200" rtl="0" algn="l">
              <a:spcBef>
                <a:spcPts val="1000"/>
              </a:spcBef>
              <a:spcAft>
                <a:spcPts val="1000"/>
              </a:spcAft>
              <a:buNone/>
            </a:pPr>
            <a:r>
              <a:t/>
            </a:r>
            <a:endParaRPr sz="1200">
              <a:solidFill>
                <a:srgbClr val="FFFFFF"/>
              </a:solidFill>
              <a:latin typeface="Lato"/>
              <a:ea typeface="Lato"/>
              <a:cs typeface="Lato"/>
              <a:sym typeface="Lato"/>
            </a:endParaRPr>
          </a:p>
        </p:txBody>
      </p:sp>
      <p:graphicFrame>
        <p:nvGraphicFramePr>
          <p:cNvPr id="302" name="Google Shape;302;p33"/>
          <p:cNvGraphicFramePr/>
          <p:nvPr/>
        </p:nvGraphicFramePr>
        <p:xfrm>
          <a:off x="152388" y="1666875"/>
          <a:ext cx="3000000" cy="3000000"/>
        </p:xfrm>
        <a:graphic>
          <a:graphicData uri="http://schemas.openxmlformats.org/drawingml/2006/table">
            <a:tbl>
              <a:tblPr>
                <a:noFill/>
                <a:tableStyleId>{E06A235A-8B1E-4B66-A9CC-5D8C70E4748A}</a:tableStyleId>
              </a:tblPr>
              <a:tblGrid>
                <a:gridCol w="1457325"/>
                <a:gridCol w="786525"/>
                <a:gridCol w="628800"/>
                <a:gridCol w="1221675"/>
                <a:gridCol w="627275"/>
                <a:gridCol w="676350"/>
              </a:tblGrid>
              <a:tr h="100000">
                <a:tc>
                  <a:txBody>
                    <a:bodyPr/>
                    <a:lstStyle/>
                    <a:p>
                      <a:pPr indent="0" lvl="0" marL="0" rtl="0" algn="ctr">
                        <a:lnSpc>
                          <a:spcPct val="100000"/>
                        </a:lnSpc>
                        <a:spcBef>
                          <a:spcPts val="0"/>
                        </a:spcBef>
                        <a:spcAft>
                          <a:spcPts val="0"/>
                        </a:spcAft>
                        <a:buNone/>
                      </a:pPr>
                      <a:r>
                        <a:rPr b="1" lang="en" sz="1000"/>
                        <a:t>Variable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Parameter Estimate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Hazard Ratio</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95% Hazard Ratio Confidence Interval</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zph test p-value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p-value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r>
              <a:tr h="276225">
                <a:tc>
                  <a:txBody>
                    <a:bodyPr/>
                    <a:lstStyle/>
                    <a:p>
                      <a:pPr indent="0" lvl="0" marL="0" rtl="0" algn="l">
                        <a:lnSpc>
                          <a:spcPct val="100000"/>
                        </a:lnSpc>
                        <a:spcBef>
                          <a:spcPts val="0"/>
                        </a:spcBef>
                        <a:spcAft>
                          <a:spcPts val="0"/>
                        </a:spcAft>
                        <a:buNone/>
                      </a:pPr>
                      <a:r>
                        <a:rPr lang="en" sz="1000"/>
                        <a:t>Total Cholesterol</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0.00424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1.004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1.003-1.005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0.9061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1-10 Cigarettes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0.07421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1.077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0.900-1.289</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0.3348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highlight>
                            <a:srgbClr val="FFFF00"/>
                          </a:highlight>
                        </a:rPr>
                        <a:t>0.4184</a:t>
                      </a:r>
                      <a:endParaRPr sz="1000">
                        <a:highlight>
                          <a:srgbClr val="FFFF00"/>
                        </a:highlight>
                      </a:endParaRPr>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11-20 Cigarettes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0.20775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1.231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1.060-1.430</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0.0772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0.0065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21+ Cigarettes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0.26895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1.309</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1.081-1.584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0.1531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0.0058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Sex (Male)</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0.77762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2.176</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1.922-2.464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0.1452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Age</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0.04513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1.046</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1.038-1.054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highlight>
                            <a:srgbClr val="FFFF00"/>
                          </a:highlight>
                        </a:rPr>
                        <a:t>&lt;0.0001</a:t>
                      </a:r>
                      <a:endParaRPr sz="1000">
                        <a:highlight>
                          <a:srgbClr val="FFFF00"/>
                        </a:highlight>
                      </a:endParaRPr>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08625">
                <a:tc>
                  <a:txBody>
                    <a:bodyPr/>
                    <a:lstStyle/>
                    <a:p>
                      <a:pPr indent="0" lvl="0" marL="0" rtl="0" algn="l">
                        <a:lnSpc>
                          <a:spcPct val="100000"/>
                        </a:lnSpc>
                        <a:spcBef>
                          <a:spcPts val="0"/>
                        </a:spcBef>
                        <a:spcAft>
                          <a:spcPts val="0"/>
                        </a:spcAft>
                        <a:buNone/>
                      </a:pPr>
                      <a:r>
                        <a:rPr lang="en" sz="1000"/>
                        <a:t>Systolic Blood Pressure</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0.01177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1.012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1.009-1.015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0.4850</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BP Meds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0.35662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1.428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1.105-1.846</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0.4430</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0.0065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Diabetes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0.64325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1.903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1.469-2.464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0.0547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BMI</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0.03603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1.037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1.022-1.052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0.7864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bl>
          </a:graphicData>
        </a:graphic>
      </p:graphicFrame>
      <p:sp>
        <p:nvSpPr>
          <p:cNvPr id="303" name="Google Shape;303;p33"/>
          <p:cNvSpPr/>
          <p:nvPr/>
        </p:nvSpPr>
        <p:spPr>
          <a:xfrm>
            <a:off x="3248925" y="2849275"/>
            <a:ext cx="799500" cy="4662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Stroke Discussion </a:t>
            </a:r>
            <a:endParaRPr/>
          </a:p>
        </p:txBody>
      </p:sp>
      <p:sp>
        <p:nvSpPr>
          <p:cNvPr id="309" name="Google Shape;309;p34"/>
          <p:cNvSpPr txBox="1"/>
          <p:nvPr/>
        </p:nvSpPr>
        <p:spPr>
          <a:xfrm>
            <a:off x="152400" y="1307850"/>
            <a:ext cx="40425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highlight>
                  <a:srgbClr val="FFFFFF"/>
                </a:highlight>
              </a:rPr>
              <a:t>Proportional hazard regression coefficients for Stroke</a:t>
            </a:r>
            <a:endParaRPr sz="1100">
              <a:highlight>
                <a:srgbClr val="FFFFFF"/>
              </a:highlight>
            </a:endParaRPr>
          </a:p>
        </p:txBody>
      </p:sp>
      <p:graphicFrame>
        <p:nvGraphicFramePr>
          <p:cNvPr id="310" name="Google Shape;310;p34"/>
          <p:cNvGraphicFramePr/>
          <p:nvPr/>
        </p:nvGraphicFramePr>
        <p:xfrm>
          <a:off x="152388" y="1666875"/>
          <a:ext cx="3000000" cy="3000000"/>
        </p:xfrm>
        <a:graphic>
          <a:graphicData uri="http://schemas.openxmlformats.org/drawingml/2006/table">
            <a:tbl>
              <a:tblPr>
                <a:noFill/>
                <a:tableStyleId>{E06A235A-8B1E-4B66-A9CC-5D8C70E4748A}</a:tableStyleId>
              </a:tblPr>
              <a:tblGrid>
                <a:gridCol w="1457325"/>
                <a:gridCol w="786525"/>
                <a:gridCol w="628800"/>
                <a:gridCol w="1221675"/>
                <a:gridCol w="627275"/>
                <a:gridCol w="676350"/>
              </a:tblGrid>
              <a:tr h="100000">
                <a:tc>
                  <a:txBody>
                    <a:bodyPr/>
                    <a:lstStyle/>
                    <a:p>
                      <a:pPr indent="0" lvl="0" marL="0" rtl="0" algn="ctr">
                        <a:lnSpc>
                          <a:spcPct val="100000"/>
                        </a:lnSpc>
                        <a:spcBef>
                          <a:spcPts val="0"/>
                        </a:spcBef>
                        <a:spcAft>
                          <a:spcPts val="0"/>
                        </a:spcAft>
                        <a:buNone/>
                      </a:pPr>
                      <a:r>
                        <a:rPr b="1" lang="en" sz="1000"/>
                        <a:t>Variable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Parameter Estimate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Hazard Ratio</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95% Hazard Ratio Confidence Interval</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zph test p-value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c>
                  <a:txBody>
                    <a:bodyPr/>
                    <a:lstStyle/>
                    <a:p>
                      <a:pPr indent="0" lvl="0" marL="0" rtl="0" algn="ctr">
                        <a:lnSpc>
                          <a:spcPct val="100000"/>
                        </a:lnSpc>
                        <a:spcBef>
                          <a:spcPts val="0"/>
                        </a:spcBef>
                        <a:spcAft>
                          <a:spcPts val="0"/>
                        </a:spcAft>
                        <a:buNone/>
                      </a:pPr>
                      <a:r>
                        <a:rPr b="1" lang="en" sz="1000"/>
                        <a:t>p-value</a:t>
                      </a:r>
                      <a:endParaRPr b="1" sz="1000"/>
                    </a:p>
                  </a:txBody>
                  <a:tcPr marT="63500" marB="63500" marR="63500" marL="635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B7B7B7"/>
                    </a:solidFill>
                  </a:tcPr>
                </a:tc>
              </a:tr>
              <a:tr h="276225">
                <a:tc>
                  <a:txBody>
                    <a:bodyPr/>
                    <a:lstStyle/>
                    <a:p>
                      <a:pPr indent="0" lvl="0" marL="0" rtl="0" algn="l">
                        <a:lnSpc>
                          <a:spcPct val="100000"/>
                        </a:lnSpc>
                        <a:spcBef>
                          <a:spcPts val="0"/>
                        </a:spcBef>
                        <a:spcAft>
                          <a:spcPts val="0"/>
                        </a:spcAft>
                        <a:buNone/>
                      </a:pPr>
                      <a:r>
                        <a:rPr lang="en" sz="1000"/>
                        <a:t>Total Cholesterol</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-0.00213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0.998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0.996-1.000</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0.5234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highlight>
                            <a:srgbClr val="FFFF00"/>
                          </a:highlight>
                        </a:rPr>
                        <a:t>0.0764</a:t>
                      </a:r>
                      <a:endParaRPr sz="1000">
                        <a:highlight>
                          <a:srgbClr val="FFFF00"/>
                        </a:highlight>
                      </a:endParaRPr>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1-10 Cigarettes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0.21597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1.241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0.915-1.683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0.2316</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highlight>
                            <a:srgbClr val="FFFF00"/>
                          </a:highlight>
                        </a:rPr>
                        <a:t>0.1646</a:t>
                      </a:r>
                      <a:endParaRPr sz="1000">
                        <a:highlight>
                          <a:srgbClr val="FFFF00"/>
                        </a:highlight>
                      </a:endParaRPr>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11-20 Cigarettes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0.62455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1.867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1.456-2.396</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0.7705</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21+ Cigarettes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0.19017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1.209</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0.812-1.800</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0.5039</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highlight>
                            <a:srgbClr val="FFFF00"/>
                          </a:highlight>
                        </a:rPr>
                        <a:t>0.3489</a:t>
                      </a:r>
                      <a:endParaRPr sz="1000">
                        <a:highlight>
                          <a:srgbClr val="FFFF00"/>
                        </a:highlight>
                      </a:endParaRPr>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Sex (Male)</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0.37031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1.448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1.166-1.799</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0.5493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0.0008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Age</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0.08563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1.089</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1.075-1.104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highlight>
                            <a:srgbClr val="FFFF00"/>
                          </a:highlight>
                        </a:rPr>
                        <a:t>0.0202</a:t>
                      </a:r>
                      <a:endParaRPr sz="1000">
                        <a:highlight>
                          <a:srgbClr val="FFFF00"/>
                        </a:highlight>
                      </a:endParaRPr>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108625">
                <a:tc>
                  <a:txBody>
                    <a:bodyPr/>
                    <a:lstStyle/>
                    <a:p>
                      <a:pPr indent="0" lvl="0" marL="0" rtl="0" algn="l">
                        <a:lnSpc>
                          <a:spcPct val="100000"/>
                        </a:lnSpc>
                        <a:spcBef>
                          <a:spcPts val="0"/>
                        </a:spcBef>
                        <a:spcAft>
                          <a:spcPts val="0"/>
                        </a:spcAft>
                        <a:buNone/>
                      </a:pPr>
                      <a:r>
                        <a:rPr lang="en" sz="1000"/>
                        <a:t>Systolic Blood Pressure</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0.01889</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1.019</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1.015-1.024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0.0870</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BP Meds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0.72410</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2.063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1.448-2.938</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0.3536</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Diabetes</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0.88064</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2.412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1.629-3.572</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0.5560</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&lt;0.0001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r h="276225">
                <a:tc>
                  <a:txBody>
                    <a:bodyPr/>
                    <a:lstStyle/>
                    <a:p>
                      <a:pPr indent="0" lvl="0" marL="0" rtl="0" algn="l">
                        <a:lnSpc>
                          <a:spcPct val="100000"/>
                        </a:lnSpc>
                        <a:spcBef>
                          <a:spcPts val="0"/>
                        </a:spcBef>
                        <a:spcAft>
                          <a:spcPts val="0"/>
                        </a:spcAft>
                        <a:buNone/>
                      </a:pPr>
                      <a:r>
                        <a:rPr lang="en" sz="1000"/>
                        <a:t>BMI</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0.01663</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1.017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0.993-1.041</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t>0.3227</a:t>
                      </a:r>
                      <a:endParaRPr sz="1000"/>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c>
                  <a:txBody>
                    <a:bodyPr/>
                    <a:lstStyle/>
                    <a:p>
                      <a:pPr indent="0" lvl="0" marL="0" rtl="0" algn="ctr">
                        <a:lnSpc>
                          <a:spcPct val="100000"/>
                        </a:lnSpc>
                        <a:spcBef>
                          <a:spcPts val="0"/>
                        </a:spcBef>
                        <a:spcAft>
                          <a:spcPts val="0"/>
                        </a:spcAft>
                        <a:buNone/>
                      </a:pPr>
                      <a:r>
                        <a:rPr lang="en" sz="1000">
                          <a:highlight>
                            <a:srgbClr val="FFFF00"/>
                          </a:highlight>
                        </a:rPr>
                        <a:t>0.1626</a:t>
                      </a:r>
                      <a:endParaRPr sz="1000">
                        <a:highlight>
                          <a:srgbClr val="FFFF00"/>
                        </a:highlight>
                      </a:endParaRPr>
                    </a:p>
                  </a:txBody>
                  <a:tcPr marT="50800" marB="50800" marR="50800" marL="508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FFFFFF"/>
                    </a:solidFill>
                  </a:tcPr>
                </a:tc>
              </a:tr>
            </a:tbl>
          </a:graphicData>
        </a:graphic>
      </p:graphicFrame>
      <p:sp>
        <p:nvSpPr>
          <p:cNvPr id="311" name="Google Shape;311;p34"/>
          <p:cNvSpPr/>
          <p:nvPr/>
        </p:nvSpPr>
        <p:spPr>
          <a:xfrm>
            <a:off x="3248925" y="2849275"/>
            <a:ext cx="799500" cy="4662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4"/>
          <p:cNvSpPr/>
          <p:nvPr/>
        </p:nvSpPr>
        <p:spPr>
          <a:xfrm>
            <a:off x="2523650" y="2849275"/>
            <a:ext cx="384900" cy="4662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4"/>
          <p:cNvSpPr txBox="1"/>
          <p:nvPr/>
        </p:nvSpPr>
        <p:spPr>
          <a:xfrm>
            <a:off x="5644550" y="1642075"/>
            <a:ext cx="3499500" cy="22320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chemeClr val="lt1"/>
              </a:buClr>
              <a:buSzPts val="1200"/>
              <a:buFont typeface="Lato"/>
              <a:buChar char="●"/>
            </a:pPr>
            <a:r>
              <a:rPr lang="en" sz="1200">
                <a:solidFill>
                  <a:schemeClr val="lt1"/>
                </a:solidFill>
                <a:latin typeface="Lato"/>
                <a:ea typeface="Lato"/>
                <a:cs typeface="Lato"/>
                <a:sym typeface="Lato"/>
              </a:rPr>
              <a:t>Total cholesterol and smoking 1-10 cigarettes and 21+ cigarettes were not associated with time to stroke</a:t>
            </a:r>
            <a:endParaRPr sz="1200">
              <a:solidFill>
                <a:schemeClr val="lt1"/>
              </a:solidFill>
              <a:latin typeface="Lato"/>
              <a:ea typeface="Lato"/>
              <a:cs typeface="Lato"/>
              <a:sym typeface="Lato"/>
            </a:endParaRPr>
          </a:p>
          <a:p>
            <a:pPr indent="-304800" lvl="0" marL="457200" rtl="0" algn="l">
              <a:spcBef>
                <a:spcPts val="1000"/>
              </a:spcBef>
              <a:spcAft>
                <a:spcPts val="0"/>
              </a:spcAft>
              <a:buClr>
                <a:schemeClr val="lt1"/>
              </a:buClr>
              <a:buSzPts val="1200"/>
              <a:buFont typeface="Lato"/>
              <a:buChar char="●"/>
            </a:pPr>
            <a:r>
              <a:rPr lang="en" sz="1200">
                <a:solidFill>
                  <a:schemeClr val="lt1"/>
                </a:solidFill>
                <a:latin typeface="Lato"/>
                <a:ea typeface="Lato"/>
                <a:cs typeface="Lato"/>
                <a:sym typeface="Lato"/>
              </a:rPr>
              <a:t>Age violated proportional hazards assumption </a:t>
            </a:r>
            <a:endParaRPr sz="1200">
              <a:solidFill>
                <a:schemeClr val="lt1"/>
              </a:solidFill>
              <a:latin typeface="Lato"/>
              <a:ea typeface="Lato"/>
              <a:cs typeface="Lato"/>
              <a:sym typeface="Lato"/>
            </a:endParaRPr>
          </a:p>
          <a:p>
            <a:pPr indent="-304800" lvl="0" marL="457200" rtl="0" algn="l">
              <a:spcBef>
                <a:spcPts val="1000"/>
              </a:spcBef>
              <a:spcAft>
                <a:spcPts val="0"/>
              </a:spcAft>
              <a:buClr>
                <a:schemeClr val="lt1"/>
              </a:buClr>
              <a:buSzPts val="1200"/>
              <a:buFont typeface="Lato"/>
              <a:buChar char="●"/>
            </a:pPr>
            <a:r>
              <a:rPr lang="en" sz="1200">
                <a:solidFill>
                  <a:schemeClr val="lt1"/>
                </a:solidFill>
                <a:latin typeface="Lato"/>
                <a:ea typeface="Lato"/>
                <a:cs typeface="Lato"/>
                <a:sym typeface="Lato"/>
              </a:rPr>
              <a:t>Estimated hazard ratio for 21+ cigarettes smaller than for 11-20 cigarettes</a:t>
            </a:r>
            <a:endParaRPr sz="1200">
              <a:solidFill>
                <a:schemeClr val="lt1"/>
              </a:solidFill>
              <a:latin typeface="Lato"/>
              <a:ea typeface="Lato"/>
              <a:cs typeface="Lato"/>
              <a:sym typeface="Lato"/>
            </a:endParaRPr>
          </a:p>
          <a:p>
            <a:pPr indent="-304800" lvl="0" marL="457200" rtl="0" algn="l">
              <a:spcBef>
                <a:spcPts val="1000"/>
              </a:spcBef>
              <a:spcAft>
                <a:spcPts val="1000"/>
              </a:spcAft>
              <a:buClr>
                <a:schemeClr val="lt1"/>
              </a:buClr>
              <a:buSzPts val="1200"/>
              <a:buFont typeface="Lato"/>
              <a:buChar char="●"/>
            </a:pPr>
            <a:r>
              <a:rPr lang="en" sz="1200">
                <a:solidFill>
                  <a:schemeClr val="lt1"/>
                </a:solidFill>
                <a:latin typeface="Lato"/>
                <a:ea typeface="Lato"/>
                <a:cs typeface="Lato"/>
                <a:sym typeface="Lato"/>
              </a:rPr>
              <a:t>95% confidence intervals overlap, so no significant difference for hazard of CHD</a:t>
            </a:r>
            <a:endParaRPr sz="1200">
              <a:solidFill>
                <a:schemeClr val="lt1"/>
              </a:solidFill>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Discussion</a:t>
            </a:r>
            <a:endParaRPr/>
          </a:p>
        </p:txBody>
      </p:sp>
      <p:sp>
        <p:nvSpPr>
          <p:cNvPr id="319" name="Google Shape;319;p35"/>
          <p:cNvSpPr txBox="1"/>
          <p:nvPr>
            <p:ph idx="1" type="body"/>
          </p:nvPr>
        </p:nvSpPr>
        <p:spPr>
          <a:xfrm>
            <a:off x="1297500" y="1567550"/>
            <a:ext cx="7038900" cy="31323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age violated </a:t>
            </a:r>
            <a:r>
              <a:rPr lang="en"/>
              <a:t>proportional</a:t>
            </a:r>
            <a:r>
              <a:rPr lang="en"/>
              <a:t> hazards assumption in CHD and stroke model </a:t>
            </a:r>
            <a:endParaRPr/>
          </a:p>
          <a:p>
            <a:pPr indent="-298450" lvl="1" marL="914400" rtl="0" algn="l">
              <a:spcBef>
                <a:spcPts val="0"/>
              </a:spcBef>
              <a:spcAft>
                <a:spcPts val="0"/>
              </a:spcAft>
              <a:buSzPts val="1100"/>
              <a:buChar char="○"/>
            </a:pPr>
            <a:r>
              <a:rPr lang="en"/>
              <a:t>violation most likely didn’t make a large difference in main parameter estimates </a:t>
            </a:r>
            <a:endParaRPr/>
          </a:p>
          <a:p>
            <a:pPr indent="-298450" lvl="2" marL="1371600" rtl="0" algn="l">
              <a:spcBef>
                <a:spcPts val="0"/>
              </a:spcBef>
              <a:spcAft>
                <a:spcPts val="0"/>
              </a:spcAft>
              <a:buSzPts val="1100"/>
              <a:buChar char="■"/>
            </a:pPr>
            <a:r>
              <a:rPr lang="en"/>
              <a:t>large sample size of 4,273 observations</a:t>
            </a:r>
            <a:endParaRPr/>
          </a:p>
          <a:p>
            <a:pPr indent="-298450" lvl="2" marL="1371600" rtl="0" algn="l">
              <a:spcBef>
                <a:spcPts val="0"/>
              </a:spcBef>
              <a:spcAft>
                <a:spcPts val="0"/>
              </a:spcAft>
              <a:buSzPts val="1100"/>
              <a:buChar char="■"/>
            </a:pPr>
            <a:r>
              <a:rPr lang="en"/>
              <a:t>age wasn’t explanatory variable of interest </a:t>
            </a:r>
            <a:endParaRPr/>
          </a:p>
          <a:p>
            <a:pPr indent="-298450" lvl="1" marL="914400" rtl="0" algn="l">
              <a:spcBef>
                <a:spcPts val="0"/>
              </a:spcBef>
              <a:spcAft>
                <a:spcPts val="0"/>
              </a:spcAft>
              <a:buSzPts val="1100"/>
              <a:buChar char="○"/>
            </a:pPr>
            <a:r>
              <a:rPr lang="en"/>
              <a:t>stratifying age into categories still violated proportional hazards assumption </a:t>
            </a:r>
            <a:endParaRPr/>
          </a:p>
          <a:p>
            <a:pPr indent="-298450" lvl="1" marL="914400" rtl="0" algn="l">
              <a:spcBef>
                <a:spcPts val="0"/>
              </a:spcBef>
              <a:spcAft>
                <a:spcPts val="0"/>
              </a:spcAft>
              <a:buSzPts val="1100"/>
              <a:buChar char="○"/>
            </a:pPr>
            <a:r>
              <a:rPr lang="en"/>
              <a:t>age range 32-70, so study population skewed towards older ages</a:t>
            </a:r>
            <a:endParaRPr/>
          </a:p>
          <a:p>
            <a:pPr indent="0" lvl="0" marL="914400" rtl="0" algn="l">
              <a:spcBef>
                <a:spcPts val="1200"/>
              </a:spcBef>
              <a:spcAft>
                <a:spcPts val="0"/>
              </a:spcAft>
              <a:buNone/>
            </a:pPr>
            <a:r>
              <a:t/>
            </a:r>
            <a:endParaRPr/>
          </a:p>
          <a:p>
            <a:pPr indent="-311150" lvl="0" marL="457200" rtl="0" algn="l">
              <a:spcBef>
                <a:spcPts val="1200"/>
              </a:spcBef>
              <a:spcAft>
                <a:spcPts val="0"/>
              </a:spcAft>
              <a:buSzPts val="1300"/>
              <a:buChar char="●"/>
            </a:pPr>
            <a:r>
              <a:rPr lang="en"/>
              <a:t>not having HDL data to adjust for may decrease accuracy of models</a:t>
            </a:r>
            <a:endParaRPr/>
          </a:p>
          <a:p>
            <a:pPr indent="-311150" lvl="0" marL="457200" rtl="0" algn="l">
              <a:spcBef>
                <a:spcPts val="0"/>
              </a:spcBef>
              <a:spcAft>
                <a:spcPts val="0"/>
              </a:spcAft>
              <a:buSzPts val="1300"/>
              <a:buChar char="●"/>
            </a:pPr>
            <a:r>
              <a:rPr lang="en"/>
              <a:t>including physical activity levels and eating habits may provide more information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36"/>
          <p:cNvSpPr txBox="1"/>
          <p:nvPr>
            <p:ph idx="1" type="body"/>
          </p:nvPr>
        </p:nvSpPr>
        <p:spPr>
          <a:xfrm>
            <a:off x="1112075" y="761375"/>
            <a:ext cx="7235400" cy="42615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CVD</a:t>
            </a:r>
            <a:endParaRPr/>
          </a:p>
          <a:p>
            <a:pPr indent="-298450" lvl="1" marL="914400" rtl="0" algn="l">
              <a:spcBef>
                <a:spcPts val="0"/>
              </a:spcBef>
              <a:spcAft>
                <a:spcPts val="0"/>
              </a:spcAft>
              <a:buSzPts val="1100"/>
              <a:buChar char="○"/>
            </a:pPr>
            <a:r>
              <a:rPr lang="en"/>
              <a:t>hazard increased 1.003 times for every increase in mg/dL</a:t>
            </a:r>
            <a:endParaRPr/>
          </a:p>
          <a:p>
            <a:pPr indent="-298450" lvl="1" marL="914400" rtl="0" algn="l">
              <a:spcBef>
                <a:spcPts val="0"/>
              </a:spcBef>
              <a:spcAft>
                <a:spcPts val="0"/>
              </a:spcAft>
              <a:buSzPts val="1100"/>
              <a:buChar char="○"/>
            </a:pPr>
            <a:r>
              <a:rPr lang="en"/>
              <a:t>hazard increased 1.218 times for those who smoked 1-10 cigarettes a day </a:t>
            </a:r>
            <a:endParaRPr/>
          </a:p>
          <a:p>
            <a:pPr indent="-298450" lvl="1" marL="914400" rtl="0" algn="l">
              <a:spcBef>
                <a:spcPts val="0"/>
              </a:spcBef>
              <a:spcAft>
                <a:spcPts val="0"/>
              </a:spcAft>
              <a:buSzPts val="1100"/>
              <a:buChar char="○"/>
            </a:pPr>
            <a:r>
              <a:rPr lang="en"/>
              <a:t>hazard increased 1.517 times for those who smoked 11-20 cigarettes a day </a:t>
            </a:r>
            <a:endParaRPr/>
          </a:p>
          <a:p>
            <a:pPr indent="-298450" lvl="1" marL="914400" rtl="0" algn="l">
              <a:spcBef>
                <a:spcPts val="0"/>
              </a:spcBef>
              <a:spcAft>
                <a:spcPts val="0"/>
              </a:spcAft>
              <a:buSzPts val="1100"/>
              <a:buChar char="○"/>
            </a:pPr>
            <a:r>
              <a:rPr lang="en"/>
              <a:t>hazard increased 1.417 times for those who smoked 21+ cigarettes a day </a:t>
            </a:r>
            <a:endParaRPr/>
          </a:p>
          <a:p>
            <a:pPr indent="-311150" lvl="0" marL="457200" rtl="0" algn="l">
              <a:spcBef>
                <a:spcPts val="0"/>
              </a:spcBef>
              <a:spcAft>
                <a:spcPts val="0"/>
              </a:spcAft>
              <a:buSzPts val="1300"/>
              <a:buChar char="●"/>
            </a:pPr>
            <a:r>
              <a:rPr lang="en"/>
              <a:t>CHD</a:t>
            </a:r>
            <a:endParaRPr/>
          </a:p>
          <a:p>
            <a:pPr indent="-298450" lvl="1" marL="914400" rtl="0" algn="l">
              <a:spcBef>
                <a:spcPts val="0"/>
              </a:spcBef>
              <a:spcAft>
                <a:spcPts val="0"/>
              </a:spcAft>
              <a:buSzPts val="1100"/>
              <a:buChar char="○"/>
            </a:pPr>
            <a:r>
              <a:rPr lang="en"/>
              <a:t>hazard increased 1.004 times for every increase in mg/dL</a:t>
            </a:r>
            <a:endParaRPr/>
          </a:p>
          <a:p>
            <a:pPr indent="-298450" lvl="1" marL="914400" rtl="0" algn="l">
              <a:spcBef>
                <a:spcPts val="0"/>
              </a:spcBef>
              <a:spcAft>
                <a:spcPts val="0"/>
              </a:spcAft>
              <a:buSzPts val="1100"/>
              <a:buChar char="○"/>
            </a:pPr>
            <a:r>
              <a:rPr lang="en"/>
              <a:t>hazard increased 1.213 times for those who smoked 11-20 cigarettes a day </a:t>
            </a:r>
            <a:endParaRPr/>
          </a:p>
          <a:p>
            <a:pPr indent="-298450" lvl="1" marL="914400" rtl="0" algn="l">
              <a:spcBef>
                <a:spcPts val="0"/>
              </a:spcBef>
              <a:spcAft>
                <a:spcPts val="0"/>
              </a:spcAft>
              <a:buSzPts val="1100"/>
              <a:buChar char="○"/>
            </a:pPr>
            <a:r>
              <a:rPr lang="en"/>
              <a:t>hazard increased 1.309 times for those who smoked 21+ cigarettes a day </a:t>
            </a:r>
            <a:endParaRPr/>
          </a:p>
          <a:p>
            <a:pPr indent="-311150" lvl="0" marL="457200" rtl="0" algn="l">
              <a:spcBef>
                <a:spcPts val="0"/>
              </a:spcBef>
              <a:spcAft>
                <a:spcPts val="0"/>
              </a:spcAft>
              <a:buSzPts val="1300"/>
              <a:buChar char="●"/>
            </a:pPr>
            <a:r>
              <a:rPr lang="en"/>
              <a:t>Stroke</a:t>
            </a:r>
            <a:endParaRPr/>
          </a:p>
          <a:p>
            <a:pPr indent="-298450" lvl="1" marL="914400" rtl="0" algn="l">
              <a:spcBef>
                <a:spcPts val="0"/>
              </a:spcBef>
              <a:spcAft>
                <a:spcPts val="0"/>
              </a:spcAft>
              <a:buSzPts val="1100"/>
              <a:buChar char="○"/>
            </a:pPr>
            <a:r>
              <a:rPr lang="en"/>
              <a:t>hazard increased 1.867 times for those who smoked 11-20 cigarettes a day </a:t>
            </a:r>
            <a:endParaRPr/>
          </a:p>
          <a:p>
            <a:pPr indent="-311150" lvl="0" marL="457200" rtl="0" algn="l">
              <a:spcBef>
                <a:spcPts val="0"/>
              </a:spcBef>
              <a:spcAft>
                <a:spcPts val="0"/>
              </a:spcAft>
              <a:buSzPts val="1300"/>
              <a:buChar char="●"/>
            </a:pPr>
            <a:r>
              <a:rPr lang="en"/>
              <a:t>CVD, CHD, and stroke all significantly associated with </a:t>
            </a:r>
            <a:r>
              <a:rPr b="1" lang="en" u="sng"/>
              <a:t>sex</a:t>
            </a:r>
            <a:r>
              <a:rPr lang="en"/>
              <a:t>, </a:t>
            </a:r>
            <a:r>
              <a:rPr b="1" lang="en" u="sng"/>
              <a:t>age</a:t>
            </a:r>
            <a:r>
              <a:rPr lang="en"/>
              <a:t>, </a:t>
            </a:r>
            <a:r>
              <a:rPr b="1" lang="en" u="sng"/>
              <a:t>SBP</a:t>
            </a:r>
            <a:r>
              <a:rPr lang="en"/>
              <a:t>, </a:t>
            </a:r>
            <a:r>
              <a:rPr b="1" lang="en" u="sng"/>
              <a:t>BP meds</a:t>
            </a:r>
            <a:r>
              <a:rPr lang="en"/>
              <a:t>, and </a:t>
            </a:r>
            <a:r>
              <a:rPr b="1" lang="en" u="sng"/>
              <a:t>diabetes</a:t>
            </a:r>
            <a:endParaRPr b="1" u="sng"/>
          </a:p>
          <a:p>
            <a:pPr indent="-298450" lvl="1" marL="914400" rtl="0" algn="l">
              <a:spcBef>
                <a:spcPts val="0"/>
              </a:spcBef>
              <a:spcAft>
                <a:spcPts val="0"/>
              </a:spcAft>
              <a:buClr>
                <a:srgbClr val="FFFFFF"/>
              </a:buClr>
              <a:buSzPts val="1100"/>
              <a:buChar char="○"/>
            </a:pPr>
            <a:r>
              <a:rPr lang="en"/>
              <a:t>males had &gt;2x hazard for CVD and CHD, almost 50% increase in hazard for stroke </a:t>
            </a:r>
            <a:endParaRPr/>
          </a:p>
          <a:p>
            <a:pPr indent="-298450" lvl="1" marL="914400" rtl="0" algn="l">
              <a:spcBef>
                <a:spcPts val="0"/>
              </a:spcBef>
              <a:spcAft>
                <a:spcPts val="0"/>
              </a:spcAft>
              <a:buSzPts val="1100"/>
              <a:buChar char="○"/>
            </a:pPr>
            <a:r>
              <a:rPr lang="en"/>
              <a:t>hazard increased for each year of age and mmHg of SBP</a:t>
            </a:r>
            <a:endParaRPr/>
          </a:p>
          <a:p>
            <a:pPr indent="-298450" lvl="1" marL="914400" rtl="0" algn="l">
              <a:spcBef>
                <a:spcPts val="0"/>
              </a:spcBef>
              <a:spcAft>
                <a:spcPts val="0"/>
              </a:spcAft>
              <a:buSzPts val="1100"/>
              <a:buChar char="○"/>
            </a:pPr>
            <a:r>
              <a:rPr lang="en"/>
              <a:t>subjects taking BP meds had almost 50% in hazard for CVD and CHD, &gt;2x hazard for stroke </a:t>
            </a:r>
            <a:endParaRPr/>
          </a:p>
          <a:p>
            <a:pPr indent="-298450" lvl="1" marL="914400" rtl="0" algn="l">
              <a:spcBef>
                <a:spcPts val="0"/>
              </a:spcBef>
              <a:spcAft>
                <a:spcPts val="0"/>
              </a:spcAft>
              <a:buClr>
                <a:srgbClr val="FFFFFF"/>
              </a:buClr>
              <a:buSzPts val="1100"/>
              <a:buChar char="○"/>
            </a:pPr>
            <a:r>
              <a:rPr lang="en"/>
              <a:t>diabetes had &gt;2x hazard for CVD and stroke, almost 2x hazard for CHD</a:t>
            </a:r>
            <a:endParaRPr/>
          </a:p>
          <a:p>
            <a:pPr indent="-298450" lvl="2" marL="1371600" rtl="0" algn="l">
              <a:spcBef>
                <a:spcPts val="0"/>
              </a:spcBef>
              <a:spcAft>
                <a:spcPts val="0"/>
              </a:spcAft>
              <a:buSzPts val="1100"/>
              <a:buChar char="■"/>
            </a:pPr>
            <a:r>
              <a:rPr lang="en"/>
              <a:t>matches 2014 National Diabetes Statistics Report </a:t>
            </a:r>
            <a:r>
              <a:rPr lang="en">
                <a:solidFill>
                  <a:srgbClr val="11CA51"/>
                </a:solidFill>
              </a:rPr>
              <a:t>“</a:t>
            </a:r>
            <a:r>
              <a:rPr lang="en">
                <a:solidFill>
                  <a:srgbClr val="11CA51"/>
                </a:solidFill>
              </a:rPr>
              <a:t>Adults with diabetes are nearly twice as likely to die from heart disease or stroke as people without diabetes.”</a:t>
            </a:r>
            <a:r>
              <a:rPr lang="en"/>
              <a:t> </a:t>
            </a:r>
            <a:endParaRPr/>
          </a:p>
          <a:p>
            <a:pPr indent="-311150" lvl="0" marL="457200" rtl="0" algn="l">
              <a:spcBef>
                <a:spcPts val="0"/>
              </a:spcBef>
              <a:spcAft>
                <a:spcPts val="0"/>
              </a:spcAft>
              <a:buSzPts val="1300"/>
              <a:buChar char="➢"/>
            </a:pPr>
            <a:r>
              <a:rPr lang="en">
                <a:solidFill>
                  <a:srgbClr val="00B0F0"/>
                </a:solidFill>
              </a:rPr>
              <a:t>A male who is a smoker with diabetes</a:t>
            </a:r>
            <a:r>
              <a:rPr lang="en">
                <a:solidFill>
                  <a:srgbClr val="00B0F0"/>
                </a:solidFill>
              </a:rPr>
              <a:t> and </a:t>
            </a:r>
            <a:r>
              <a:rPr lang="en">
                <a:solidFill>
                  <a:srgbClr val="00B0F0"/>
                </a:solidFill>
              </a:rPr>
              <a:t>high total cholesterol and taking blood pressure </a:t>
            </a:r>
            <a:r>
              <a:rPr lang="en">
                <a:solidFill>
                  <a:srgbClr val="00B0F0"/>
                </a:solidFill>
              </a:rPr>
              <a:t>medications</a:t>
            </a:r>
            <a:r>
              <a:rPr lang="en">
                <a:solidFill>
                  <a:srgbClr val="00B0F0"/>
                </a:solidFill>
              </a:rPr>
              <a:t> will have a much higher risk of heart disease.</a:t>
            </a:r>
            <a:r>
              <a:rPr lang="en"/>
              <a:t> </a:t>
            </a:r>
            <a:endParaRPr/>
          </a:p>
        </p:txBody>
      </p:sp>
      <p:sp>
        <p:nvSpPr>
          <p:cNvPr id="325" name="Google Shape;325;p36"/>
          <p:cNvSpPr txBox="1"/>
          <p:nvPr>
            <p:ph type="title"/>
          </p:nvPr>
        </p:nvSpPr>
        <p:spPr>
          <a:xfrm>
            <a:off x="1112075" y="195575"/>
            <a:ext cx="7038900" cy="565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Conclusion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37"/>
          <p:cNvSpPr txBox="1"/>
          <p:nvPr>
            <p:ph type="title"/>
          </p:nvPr>
        </p:nvSpPr>
        <p:spPr>
          <a:xfrm>
            <a:off x="3584325" y="2058900"/>
            <a:ext cx="26322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Questions?</a:t>
            </a:r>
            <a:endParaRPr/>
          </a:p>
        </p:txBody>
      </p:sp>
      <p:pic>
        <p:nvPicPr>
          <p:cNvPr id="331" name="Google Shape;331;p37"/>
          <p:cNvPicPr preferRelativeResize="0"/>
          <p:nvPr/>
        </p:nvPicPr>
        <p:blipFill>
          <a:blip r:embed="rId3">
            <a:alphaModFix/>
          </a:blip>
          <a:stretch>
            <a:fillRect/>
          </a:stretch>
        </p:blipFill>
        <p:spPr>
          <a:xfrm>
            <a:off x="2913600" y="2873775"/>
            <a:ext cx="3316803" cy="18657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Dataset</a:t>
            </a:r>
            <a:endParaRPr/>
          </a:p>
        </p:txBody>
      </p:sp>
      <p:sp>
        <p:nvSpPr>
          <p:cNvPr id="150" name="Google Shape;150;p1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23056" lvl="0" marL="457200" rtl="0" algn="l">
              <a:lnSpc>
                <a:spcPct val="95000"/>
              </a:lnSpc>
              <a:spcBef>
                <a:spcPts val="0"/>
              </a:spcBef>
              <a:spcAft>
                <a:spcPts val="0"/>
              </a:spcAft>
              <a:buSzPts val="1488"/>
              <a:buChar char="●"/>
            </a:pPr>
            <a:r>
              <a:rPr lang="en" sz="1487"/>
              <a:t>4,434 unique participants between 32-70 years old </a:t>
            </a:r>
            <a:endParaRPr sz="1487"/>
          </a:p>
          <a:p>
            <a:pPr indent="0" lvl="0" marL="457200" rtl="0" algn="l">
              <a:lnSpc>
                <a:spcPct val="95000"/>
              </a:lnSpc>
              <a:spcBef>
                <a:spcPts val="1200"/>
              </a:spcBef>
              <a:spcAft>
                <a:spcPts val="0"/>
              </a:spcAft>
              <a:buSzPts val="1018"/>
              <a:buNone/>
            </a:pPr>
            <a:r>
              <a:t/>
            </a:r>
            <a:endParaRPr sz="1487"/>
          </a:p>
          <a:p>
            <a:pPr indent="-323056" lvl="0" marL="457200" rtl="0" algn="l">
              <a:lnSpc>
                <a:spcPct val="95000"/>
              </a:lnSpc>
              <a:spcBef>
                <a:spcPts val="1200"/>
              </a:spcBef>
              <a:spcAft>
                <a:spcPts val="0"/>
              </a:spcAft>
              <a:buSzPts val="1488"/>
              <a:buChar char="●"/>
            </a:pPr>
            <a:r>
              <a:rPr lang="en" sz="1487"/>
              <a:t>3 follow-up periods </a:t>
            </a:r>
            <a:endParaRPr sz="1487"/>
          </a:p>
          <a:p>
            <a:pPr indent="-323056" lvl="1" marL="914400" rtl="0" algn="l">
              <a:lnSpc>
                <a:spcPct val="95000"/>
              </a:lnSpc>
              <a:spcBef>
                <a:spcPts val="0"/>
              </a:spcBef>
              <a:spcAft>
                <a:spcPts val="0"/>
              </a:spcAft>
              <a:buSzPts val="1488"/>
              <a:buChar char="○"/>
            </a:pPr>
            <a:r>
              <a:rPr lang="en" sz="1487"/>
              <a:t>only baseline data from first exam was used </a:t>
            </a:r>
            <a:endParaRPr sz="1487"/>
          </a:p>
          <a:p>
            <a:pPr indent="0" lvl="0" marL="457200" rtl="0" algn="l">
              <a:lnSpc>
                <a:spcPct val="95000"/>
              </a:lnSpc>
              <a:spcBef>
                <a:spcPts val="1200"/>
              </a:spcBef>
              <a:spcAft>
                <a:spcPts val="0"/>
              </a:spcAft>
              <a:buSzPts val="1018"/>
              <a:buNone/>
            </a:pPr>
            <a:r>
              <a:t/>
            </a:r>
            <a:endParaRPr sz="1487"/>
          </a:p>
          <a:p>
            <a:pPr indent="-323056" lvl="0" marL="457200" rtl="0" algn="l">
              <a:lnSpc>
                <a:spcPct val="95000"/>
              </a:lnSpc>
              <a:spcBef>
                <a:spcPts val="1200"/>
              </a:spcBef>
              <a:spcAft>
                <a:spcPts val="0"/>
              </a:spcAft>
              <a:buSzPts val="1488"/>
              <a:buChar char="●"/>
            </a:pPr>
            <a:r>
              <a:rPr lang="en" sz="1487"/>
              <a:t>Outcomes of interest: </a:t>
            </a:r>
            <a:r>
              <a:rPr lang="en" sz="1487" u="sng"/>
              <a:t>Incidence</a:t>
            </a:r>
            <a:r>
              <a:rPr lang="en" sz="1487"/>
              <a:t> and </a:t>
            </a:r>
            <a:r>
              <a:rPr lang="en" sz="1487" u="sng"/>
              <a:t>Time To</a:t>
            </a:r>
            <a:r>
              <a:rPr lang="en" sz="1487"/>
              <a:t> </a:t>
            </a:r>
            <a:endParaRPr sz="1487"/>
          </a:p>
          <a:p>
            <a:pPr indent="-311308" lvl="1" marL="914400" rtl="0" algn="l">
              <a:lnSpc>
                <a:spcPct val="95000"/>
              </a:lnSpc>
              <a:spcBef>
                <a:spcPts val="0"/>
              </a:spcBef>
              <a:spcAft>
                <a:spcPts val="0"/>
              </a:spcAft>
              <a:buSzPts val="1303"/>
              <a:buChar char="○"/>
            </a:pPr>
            <a:r>
              <a:rPr lang="en" sz="1302"/>
              <a:t>cardiovascular disease (CVD) 	</a:t>
            </a:r>
            <a:r>
              <a:rPr lang="en" sz="1302">
                <a:solidFill>
                  <a:srgbClr val="11CA51"/>
                </a:solidFill>
              </a:rPr>
              <a:t> (includes CHD &amp; stroke)</a:t>
            </a:r>
            <a:endParaRPr sz="1302">
              <a:solidFill>
                <a:srgbClr val="11CA51"/>
              </a:solidFill>
            </a:endParaRPr>
          </a:p>
          <a:p>
            <a:pPr indent="-311308" lvl="1" marL="914400" rtl="0" algn="l">
              <a:lnSpc>
                <a:spcPct val="95000"/>
              </a:lnSpc>
              <a:spcBef>
                <a:spcPts val="0"/>
              </a:spcBef>
              <a:spcAft>
                <a:spcPts val="0"/>
              </a:spcAft>
              <a:buSzPts val="1303"/>
              <a:buChar char="○"/>
            </a:pPr>
            <a:r>
              <a:rPr lang="en" sz="1302"/>
              <a:t>coronary heart disease (CHD)</a:t>
            </a:r>
            <a:endParaRPr sz="1302"/>
          </a:p>
          <a:p>
            <a:pPr indent="-311308" lvl="1" marL="914400" rtl="0" algn="l">
              <a:lnSpc>
                <a:spcPct val="95000"/>
              </a:lnSpc>
              <a:spcBef>
                <a:spcPts val="0"/>
              </a:spcBef>
              <a:spcAft>
                <a:spcPts val="0"/>
              </a:spcAft>
              <a:buSzPts val="1303"/>
              <a:buChar char="○"/>
            </a:pPr>
            <a:r>
              <a:rPr lang="en" sz="1302"/>
              <a:t>stroke </a:t>
            </a:r>
            <a:endParaRPr sz="1302"/>
          </a:p>
          <a:p>
            <a:pPr indent="0" lvl="0" marL="0" rtl="0" algn="l">
              <a:lnSpc>
                <a:spcPct val="95000"/>
              </a:lnSpc>
              <a:spcBef>
                <a:spcPts val="1200"/>
              </a:spcBef>
              <a:spcAft>
                <a:spcPts val="1200"/>
              </a:spcAft>
              <a:buSzPts val="1018"/>
              <a:buNone/>
            </a:pPr>
            <a:r>
              <a:t/>
            </a:r>
            <a:endParaRPr sz="1302"/>
          </a:p>
        </p:txBody>
      </p:sp>
      <p:pic>
        <p:nvPicPr>
          <p:cNvPr id="151" name="Google Shape;151;p15"/>
          <p:cNvPicPr preferRelativeResize="0"/>
          <p:nvPr/>
        </p:nvPicPr>
        <p:blipFill>
          <a:blip r:embed="rId3">
            <a:alphaModFix/>
          </a:blip>
          <a:stretch>
            <a:fillRect/>
          </a:stretch>
        </p:blipFill>
        <p:spPr>
          <a:xfrm>
            <a:off x="5992400" y="76200"/>
            <a:ext cx="3075398" cy="14512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Explanatory Variables</a:t>
            </a:r>
            <a:endParaRPr/>
          </a:p>
        </p:txBody>
      </p:sp>
      <p:sp>
        <p:nvSpPr>
          <p:cNvPr id="157" name="Google Shape;157;p16"/>
          <p:cNvSpPr txBox="1"/>
          <p:nvPr/>
        </p:nvSpPr>
        <p:spPr>
          <a:xfrm>
            <a:off x="4271600" y="1394550"/>
            <a:ext cx="3929700" cy="1132800"/>
          </a:xfrm>
          <a:prstGeom prst="rect">
            <a:avLst/>
          </a:prstGeom>
          <a:noFill/>
          <a:ln>
            <a:noFill/>
          </a:ln>
        </p:spPr>
        <p:txBody>
          <a:bodyPr anchorCtr="0" anchor="t" bIns="91425" lIns="91425" spcFirstLastPara="1" rIns="91425" wrap="square" tIns="91425">
            <a:spAutoFit/>
          </a:bodyPr>
          <a:lstStyle/>
          <a:p>
            <a:pPr indent="-298450" lvl="1" marL="914400" rtl="0" algn="l">
              <a:lnSpc>
                <a:spcPct val="115000"/>
              </a:lnSpc>
              <a:spcBef>
                <a:spcPts val="0"/>
              </a:spcBef>
              <a:spcAft>
                <a:spcPts val="0"/>
              </a:spcAft>
              <a:buClr>
                <a:schemeClr val="lt1"/>
              </a:buClr>
              <a:buSzPts val="1100"/>
              <a:buFont typeface="Lato"/>
              <a:buChar char="○"/>
            </a:pPr>
            <a:r>
              <a:rPr lang="en" sz="1100">
                <a:solidFill>
                  <a:schemeClr val="lt1"/>
                </a:solidFill>
                <a:latin typeface="Lato"/>
                <a:ea typeface="Lato"/>
                <a:cs typeface="Lato"/>
                <a:sym typeface="Lato"/>
              </a:rPr>
              <a:t>high-density lipoprotein cholesterol (mg/dL),</a:t>
            </a:r>
            <a:endParaRPr sz="1100">
              <a:solidFill>
                <a:schemeClr val="lt1"/>
              </a:solidFill>
              <a:latin typeface="Lato"/>
              <a:ea typeface="Lato"/>
              <a:cs typeface="Lato"/>
              <a:sym typeface="Lato"/>
            </a:endParaRPr>
          </a:p>
          <a:p>
            <a:pPr indent="-298450" lvl="1" marL="914400" rtl="0" algn="l">
              <a:lnSpc>
                <a:spcPct val="115000"/>
              </a:lnSpc>
              <a:spcBef>
                <a:spcPts val="0"/>
              </a:spcBef>
              <a:spcAft>
                <a:spcPts val="0"/>
              </a:spcAft>
              <a:buClr>
                <a:schemeClr val="lt1"/>
              </a:buClr>
              <a:buSzPts val="1100"/>
              <a:buFont typeface="Lato"/>
              <a:buChar char="○"/>
            </a:pPr>
            <a:r>
              <a:rPr lang="en" sz="1100">
                <a:solidFill>
                  <a:schemeClr val="lt1"/>
                </a:solidFill>
                <a:latin typeface="Lato"/>
                <a:ea typeface="Lato"/>
                <a:cs typeface="Lato"/>
                <a:sym typeface="Lato"/>
              </a:rPr>
              <a:t>low-density lipoprotein cholesterol (mg/dL)</a:t>
            </a:r>
            <a:endParaRPr sz="1100">
              <a:solidFill>
                <a:schemeClr val="lt1"/>
              </a:solidFill>
              <a:latin typeface="Lato"/>
              <a:ea typeface="Lato"/>
              <a:cs typeface="Lato"/>
              <a:sym typeface="Lato"/>
            </a:endParaRPr>
          </a:p>
          <a:p>
            <a:pPr indent="-298450" lvl="1" marL="914400" rtl="0" algn="l">
              <a:lnSpc>
                <a:spcPct val="115000"/>
              </a:lnSpc>
              <a:spcBef>
                <a:spcPts val="0"/>
              </a:spcBef>
              <a:spcAft>
                <a:spcPts val="0"/>
              </a:spcAft>
              <a:buClr>
                <a:schemeClr val="lt1"/>
              </a:buClr>
              <a:buSzPts val="1100"/>
              <a:buFont typeface="Lato"/>
              <a:buChar char="○"/>
            </a:pPr>
            <a:r>
              <a:rPr lang="en" sz="1100">
                <a:solidFill>
                  <a:schemeClr val="lt1"/>
                </a:solidFill>
                <a:latin typeface="Lato"/>
                <a:ea typeface="Lato"/>
                <a:cs typeface="Lato"/>
                <a:sym typeface="Lato"/>
              </a:rPr>
              <a:t>BMI (kg/m</a:t>
            </a:r>
            <a:r>
              <a:rPr baseline="30000" lang="en" sz="1100">
                <a:solidFill>
                  <a:schemeClr val="lt1"/>
                </a:solidFill>
                <a:latin typeface="Lato"/>
                <a:ea typeface="Lato"/>
                <a:cs typeface="Lato"/>
                <a:sym typeface="Lato"/>
              </a:rPr>
              <a:t>2</a:t>
            </a:r>
            <a:r>
              <a:rPr lang="en" sz="1100">
                <a:solidFill>
                  <a:schemeClr val="lt1"/>
                </a:solidFill>
                <a:latin typeface="Lato"/>
                <a:ea typeface="Lato"/>
                <a:cs typeface="Lato"/>
                <a:sym typeface="Lato"/>
              </a:rPr>
              <a:t>)</a:t>
            </a:r>
            <a:endParaRPr sz="1100">
              <a:solidFill>
                <a:schemeClr val="lt1"/>
              </a:solidFill>
              <a:latin typeface="Lato"/>
              <a:ea typeface="Lato"/>
              <a:cs typeface="Lato"/>
              <a:sym typeface="Lato"/>
            </a:endParaRPr>
          </a:p>
          <a:p>
            <a:pPr indent="-298450" lvl="1" marL="914400" rtl="0" algn="l">
              <a:lnSpc>
                <a:spcPct val="115000"/>
              </a:lnSpc>
              <a:spcBef>
                <a:spcPts val="0"/>
              </a:spcBef>
              <a:spcAft>
                <a:spcPts val="0"/>
              </a:spcAft>
              <a:buClr>
                <a:schemeClr val="lt1"/>
              </a:buClr>
              <a:buSzPts val="1100"/>
              <a:buFont typeface="Lato"/>
              <a:buChar char="○"/>
            </a:pPr>
            <a:r>
              <a:rPr lang="en" sz="1100">
                <a:solidFill>
                  <a:schemeClr val="lt1"/>
                </a:solidFill>
                <a:latin typeface="Lato"/>
                <a:ea typeface="Lato"/>
                <a:cs typeface="Lato"/>
                <a:sym typeface="Lato"/>
              </a:rPr>
              <a:t>serum glucose (mg/dL)</a:t>
            </a:r>
            <a:endParaRPr sz="1100">
              <a:solidFill>
                <a:schemeClr val="lt1"/>
              </a:solidFill>
              <a:latin typeface="Lato"/>
              <a:ea typeface="Lato"/>
              <a:cs typeface="Lato"/>
              <a:sym typeface="Lato"/>
            </a:endParaRPr>
          </a:p>
          <a:p>
            <a:pPr indent="-298450" lvl="1" marL="914400" rtl="0" algn="l">
              <a:lnSpc>
                <a:spcPct val="115000"/>
              </a:lnSpc>
              <a:spcBef>
                <a:spcPts val="0"/>
              </a:spcBef>
              <a:spcAft>
                <a:spcPts val="0"/>
              </a:spcAft>
              <a:buClr>
                <a:schemeClr val="lt1"/>
              </a:buClr>
              <a:buSzPts val="1100"/>
              <a:buFont typeface="Lato"/>
              <a:buChar char="○"/>
            </a:pPr>
            <a:r>
              <a:rPr lang="en" sz="1100">
                <a:solidFill>
                  <a:schemeClr val="lt1"/>
                </a:solidFill>
                <a:latin typeface="Lato"/>
                <a:ea typeface="Lato"/>
                <a:cs typeface="Lato"/>
                <a:sym typeface="Lato"/>
              </a:rPr>
              <a:t>heart rate (beats per minute)</a:t>
            </a:r>
            <a:endParaRPr/>
          </a:p>
        </p:txBody>
      </p:sp>
      <p:sp>
        <p:nvSpPr>
          <p:cNvPr id="158" name="Google Shape;158;p16"/>
          <p:cNvSpPr txBox="1"/>
          <p:nvPr>
            <p:ph idx="1" type="body"/>
          </p:nvPr>
        </p:nvSpPr>
        <p:spPr>
          <a:xfrm>
            <a:off x="1297500" y="1165300"/>
            <a:ext cx="4001400" cy="39783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Quantitative Variables</a:t>
            </a:r>
            <a:r>
              <a:rPr lang="en"/>
              <a:t> </a:t>
            </a:r>
            <a:endParaRPr/>
          </a:p>
          <a:p>
            <a:pPr indent="-298450" lvl="1" marL="914400" rtl="0" algn="l">
              <a:spcBef>
                <a:spcPts val="0"/>
              </a:spcBef>
              <a:spcAft>
                <a:spcPts val="0"/>
              </a:spcAft>
              <a:buSzPts val="1100"/>
              <a:buChar char="○"/>
            </a:pPr>
            <a:r>
              <a:rPr lang="en"/>
              <a:t>age</a:t>
            </a:r>
            <a:endParaRPr/>
          </a:p>
          <a:p>
            <a:pPr indent="-298450" lvl="1" marL="914400" rtl="0" algn="l">
              <a:spcBef>
                <a:spcPts val="0"/>
              </a:spcBef>
              <a:spcAft>
                <a:spcPts val="0"/>
              </a:spcAft>
              <a:buSzPts val="1100"/>
              <a:buChar char="○"/>
            </a:pPr>
            <a:r>
              <a:rPr lang="en"/>
              <a:t>systolic blood pressure (mmHg)</a:t>
            </a:r>
            <a:endParaRPr/>
          </a:p>
          <a:p>
            <a:pPr indent="-298450" lvl="1" marL="914400" rtl="0" algn="l">
              <a:spcBef>
                <a:spcPts val="0"/>
              </a:spcBef>
              <a:spcAft>
                <a:spcPts val="0"/>
              </a:spcAft>
              <a:buSzPts val="1100"/>
              <a:buChar char="○"/>
            </a:pPr>
            <a:r>
              <a:rPr lang="en"/>
              <a:t>diastolic blood pressure (mmHg)</a:t>
            </a:r>
            <a:endParaRPr/>
          </a:p>
          <a:p>
            <a:pPr indent="-298450" lvl="1" marL="914400" rtl="0" algn="l">
              <a:spcBef>
                <a:spcPts val="0"/>
              </a:spcBef>
              <a:spcAft>
                <a:spcPts val="0"/>
              </a:spcAft>
              <a:buSzPts val="1100"/>
              <a:buChar char="○"/>
            </a:pPr>
            <a:r>
              <a:rPr lang="en"/>
              <a:t>number of cigarettes smoked per day</a:t>
            </a:r>
            <a:endParaRPr/>
          </a:p>
          <a:p>
            <a:pPr indent="-298450" lvl="1" marL="914400" rtl="0" algn="l">
              <a:spcBef>
                <a:spcPts val="0"/>
              </a:spcBef>
              <a:spcAft>
                <a:spcPts val="0"/>
              </a:spcAft>
              <a:buSzPts val="1100"/>
              <a:buChar char="○"/>
            </a:pPr>
            <a:r>
              <a:rPr lang="en"/>
              <a:t>serum total cholesterol (mg/dL)</a:t>
            </a:r>
            <a:endParaRPr/>
          </a:p>
          <a:p>
            <a:pPr indent="-311150" lvl="0" marL="457200" rtl="0" algn="l">
              <a:spcBef>
                <a:spcPts val="0"/>
              </a:spcBef>
              <a:spcAft>
                <a:spcPts val="0"/>
              </a:spcAft>
              <a:buSzPts val="1300"/>
              <a:buChar char="●"/>
            </a:pPr>
            <a:r>
              <a:rPr lang="en"/>
              <a:t>Binary Yes/No Variables</a:t>
            </a:r>
            <a:endParaRPr/>
          </a:p>
          <a:p>
            <a:pPr indent="-298450" lvl="1" marL="914400" rtl="0" algn="l">
              <a:spcBef>
                <a:spcPts val="0"/>
              </a:spcBef>
              <a:spcAft>
                <a:spcPts val="0"/>
              </a:spcAft>
              <a:buSzPts val="1100"/>
              <a:buChar char="○"/>
            </a:pPr>
            <a:r>
              <a:rPr lang="en"/>
              <a:t>use of antihypertensive medication</a:t>
            </a:r>
            <a:endParaRPr/>
          </a:p>
          <a:p>
            <a:pPr indent="-298450" lvl="1" marL="914400" rtl="0" algn="l">
              <a:spcBef>
                <a:spcPts val="0"/>
              </a:spcBef>
              <a:spcAft>
                <a:spcPts val="0"/>
              </a:spcAft>
              <a:buSzPts val="1100"/>
              <a:buChar char="○"/>
            </a:pPr>
            <a:r>
              <a:rPr lang="en"/>
              <a:t>current smoker</a:t>
            </a:r>
            <a:endParaRPr/>
          </a:p>
          <a:p>
            <a:pPr indent="-298450" lvl="1" marL="914400" rtl="0" algn="l">
              <a:spcBef>
                <a:spcPts val="0"/>
              </a:spcBef>
              <a:spcAft>
                <a:spcPts val="0"/>
              </a:spcAft>
              <a:buSzPts val="1100"/>
              <a:buChar char="○"/>
            </a:pPr>
            <a:r>
              <a:rPr lang="en"/>
              <a:t>diabetes (serum glucose of over 200 mg/dL)</a:t>
            </a:r>
            <a:endParaRPr/>
          </a:p>
          <a:p>
            <a:pPr indent="-311150" lvl="0" marL="457200" rtl="0" algn="l">
              <a:spcBef>
                <a:spcPts val="0"/>
              </a:spcBef>
              <a:spcAft>
                <a:spcPts val="0"/>
              </a:spcAft>
              <a:buSzPts val="1300"/>
              <a:buChar char="●"/>
            </a:pPr>
            <a:r>
              <a:rPr lang="en"/>
              <a:t>Categorical Variables		</a:t>
            </a:r>
            <a:endParaRPr/>
          </a:p>
          <a:p>
            <a:pPr indent="-298450" lvl="1" marL="914400" rtl="0" algn="l">
              <a:spcBef>
                <a:spcPts val="0"/>
              </a:spcBef>
              <a:spcAft>
                <a:spcPts val="0"/>
              </a:spcAft>
              <a:buSzPts val="1100"/>
              <a:buChar char="○"/>
            </a:pPr>
            <a:r>
              <a:rPr lang="en"/>
              <a:t>cigarette category</a:t>
            </a:r>
            <a:endParaRPr/>
          </a:p>
          <a:p>
            <a:pPr indent="-298450" lvl="2" marL="1371600" rtl="0" algn="l">
              <a:spcBef>
                <a:spcPts val="0"/>
              </a:spcBef>
              <a:spcAft>
                <a:spcPts val="0"/>
              </a:spcAft>
              <a:buSzPts val="1100"/>
              <a:buChar char="■"/>
            </a:pPr>
            <a:r>
              <a:rPr lang="en"/>
              <a:t>0 cigarettes</a:t>
            </a:r>
            <a:endParaRPr/>
          </a:p>
          <a:p>
            <a:pPr indent="-298450" lvl="2" marL="1371600" rtl="0" algn="l">
              <a:spcBef>
                <a:spcPts val="0"/>
              </a:spcBef>
              <a:spcAft>
                <a:spcPts val="0"/>
              </a:spcAft>
              <a:buSzPts val="1100"/>
              <a:buChar char="■"/>
            </a:pPr>
            <a:r>
              <a:rPr lang="en"/>
              <a:t>1-10 cigarettes </a:t>
            </a:r>
            <a:endParaRPr/>
          </a:p>
          <a:p>
            <a:pPr indent="-298450" lvl="2" marL="1371600" rtl="0" algn="l">
              <a:spcBef>
                <a:spcPts val="0"/>
              </a:spcBef>
              <a:spcAft>
                <a:spcPts val="0"/>
              </a:spcAft>
              <a:buSzPts val="1100"/>
              <a:buChar char="■"/>
            </a:pPr>
            <a:r>
              <a:rPr lang="en"/>
              <a:t>11-20 cigarettes </a:t>
            </a:r>
            <a:endParaRPr/>
          </a:p>
          <a:p>
            <a:pPr indent="-298450" lvl="2" marL="1371600" rtl="0" algn="l">
              <a:spcBef>
                <a:spcPts val="0"/>
              </a:spcBef>
              <a:spcAft>
                <a:spcPts val="0"/>
              </a:spcAft>
              <a:buSzPts val="1100"/>
              <a:buChar char="■"/>
            </a:pPr>
            <a:r>
              <a:rPr lang="en"/>
              <a:t>21+ cigarettes </a:t>
            </a:r>
            <a:endParaRPr/>
          </a:p>
          <a:p>
            <a:pPr indent="-298450" lvl="1" marL="914400" rtl="0" algn="l">
              <a:spcBef>
                <a:spcPts val="0"/>
              </a:spcBef>
              <a:spcAft>
                <a:spcPts val="0"/>
              </a:spcAft>
              <a:buSzPts val="1100"/>
              <a:buChar char="○"/>
            </a:pPr>
            <a:r>
              <a:rPr lang="en"/>
              <a:t>sex</a:t>
            </a:r>
            <a:endParaRPr/>
          </a:p>
          <a:p>
            <a:pPr indent="-298450" lvl="2" marL="1371600" rtl="0" algn="l">
              <a:spcBef>
                <a:spcPts val="0"/>
              </a:spcBef>
              <a:spcAft>
                <a:spcPts val="0"/>
              </a:spcAft>
              <a:buSzPts val="1100"/>
              <a:buChar char="■"/>
            </a:pPr>
            <a:r>
              <a:rPr lang="en"/>
              <a:t>Male</a:t>
            </a:r>
            <a:endParaRPr/>
          </a:p>
          <a:p>
            <a:pPr indent="-298450" lvl="2" marL="1371600" rtl="0" algn="l">
              <a:spcBef>
                <a:spcPts val="0"/>
              </a:spcBef>
              <a:spcAft>
                <a:spcPts val="0"/>
              </a:spcAft>
              <a:buSzPts val="1100"/>
              <a:buChar char="■"/>
            </a:pPr>
            <a:r>
              <a:rPr lang="en"/>
              <a:t>Female</a:t>
            </a:r>
            <a:endParaRPr/>
          </a:p>
        </p:txBody>
      </p:sp>
      <p:sp>
        <p:nvSpPr>
          <p:cNvPr id="159" name="Google Shape;159;p16"/>
          <p:cNvSpPr txBox="1"/>
          <p:nvPr/>
        </p:nvSpPr>
        <p:spPr>
          <a:xfrm>
            <a:off x="4292975" y="3396925"/>
            <a:ext cx="3000000" cy="1132800"/>
          </a:xfrm>
          <a:prstGeom prst="rect">
            <a:avLst/>
          </a:prstGeom>
          <a:noFill/>
          <a:ln>
            <a:noFill/>
          </a:ln>
        </p:spPr>
        <p:txBody>
          <a:bodyPr anchorCtr="0" anchor="t" bIns="91425" lIns="91425" spcFirstLastPara="1" rIns="91425" wrap="square" tIns="91425">
            <a:spAutoFit/>
          </a:bodyPr>
          <a:lstStyle/>
          <a:p>
            <a:pPr indent="-298450" lvl="1" marL="914400" rtl="0" algn="l">
              <a:lnSpc>
                <a:spcPct val="115000"/>
              </a:lnSpc>
              <a:spcBef>
                <a:spcPts val="0"/>
              </a:spcBef>
              <a:spcAft>
                <a:spcPts val="0"/>
              </a:spcAft>
              <a:buClr>
                <a:schemeClr val="lt1"/>
              </a:buClr>
              <a:buSzPts val="1100"/>
              <a:buFont typeface="Lato"/>
              <a:buChar char="○"/>
            </a:pPr>
            <a:r>
              <a:rPr lang="en" sz="1100">
                <a:solidFill>
                  <a:schemeClr val="lt1"/>
                </a:solidFill>
                <a:latin typeface="Lato"/>
                <a:ea typeface="Lato"/>
                <a:cs typeface="Lato"/>
                <a:sym typeface="Lato"/>
              </a:rPr>
              <a:t>cholesterol category</a:t>
            </a:r>
            <a:endParaRPr sz="1100">
              <a:solidFill>
                <a:schemeClr val="lt1"/>
              </a:solidFill>
              <a:latin typeface="Lato"/>
              <a:ea typeface="Lato"/>
              <a:cs typeface="Lato"/>
              <a:sym typeface="Lato"/>
            </a:endParaRPr>
          </a:p>
          <a:p>
            <a:pPr indent="-298450" lvl="2" marL="1371600" rtl="0" algn="l">
              <a:lnSpc>
                <a:spcPct val="115000"/>
              </a:lnSpc>
              <a:spcBef>
                <a:spcPts val="0"/>
              </a:spcBef>
              <a:spcAft>
                <a:spcPts val="0"/>
              </a:spcAft>
              <a:buClr>
                <a:schemeClr val="lt1"/>
              </a:buClr>
              <a:buSzPts val="1100"/>
              <a:buFont typeface="Lato"/>
              <a:buChar char="■"/>
            </a:pPr>
            <a:r>
              <a:rPr lang="en" sz="1100">
                <a:solidFill>
                  <a:schemeClr val="lt1"/>
                </a:solidFill>
                <a:latin typeface="Lato"/>
                <a:ea typeface="Lato"/>
                <a:cs typeface="Lato"/>
                <a:sym typeface="Lato"/>
              </a:rPr>
              <a:t>&lt;200 mg/dL</a:t>
            </a:r>
            <a:endParaRPr sz="1100">
              <a:solidFill>
                <a:schemeClr val="lt1"/>
              </a:solidFill>
              <a:latin typeface="Lato"/>
              <a:ea typeface="Lato"/>
              <a:cs typeface="Lato"/>
              <a:sym typeface="Lato"/>
            </a:endParaRPr>
          </a:p>
          <a:p>
            <a:pPr indent="-298450" lvl="2" marL="1371600" rtl="0" algn="l">
              <a:lnSpc>
                <a:spcPct val="115000"/>
              </a:lnSpc>
              <a:spcBef>
                <a:spcPts val="0"/>
              </a:spcBef>
              <a:spcAft>
                <a:spcPts val="0"/>
              </a:spcAft>
              <a:buClr>
                <a:schemeClr val="lt1"/>
              </a:buClr>
              <a:buSzPts val="1100"/>
              <a:buFont typeface="Lato"/>
              <a:buChar char="■"/>
            </a:pPr>
            <a:r>
              <a:rPr lang="en" sz="1100">
                <a:solidFill>
                  <a:schemeClr val="lt1"/>
                </a:solidFill>
                <a:latin typeface="Lato"/>
                <a:ea typeface="Lato"/>
                <a:cs typeface="Lato"/>
                <a:sym typeface="Lato"/>
              </a:rPr>
              <a:t>200-219 mg/dL</a:t>
            </a:r>
            <a:endParaRPr sz="1100">
              <a:solidFill>
                <a:schemeClr val="lt1"/>
              </a:solidFill>
              <a:latin typeface="Lato"/>
              <a:ea typeface="Lato"/>
              <a:cs typeface="Lato"/>
              <a:sym typeface="Lato"/>
            </a:endParaRPr>
          </a:p>
          <a:p>
            <a:pPr indent="-298450" lvl="2" marL="1371600" rtl="0" algn="l">
              <a:lnSpc>
                <a:spcPct val="115000"/>
              </a:lnSpc>
              <a:spcBef>
                <a:spcPts val="0"/>
              </a:spcBef>
              <a:spcAft>
                <a:spcPts val="0"/>
              </a:spcAft>
              <a:buClr>
                <a:schemeClr val="lt1"/>
              </a:buClr>
              <a:buSzPts val="1100"/>
              <a:buFont typeface="Lato"/>
              <a:buChar char="■"/>
            </a:pPr>
            <a:r>
              <a:rPr lang="en" sz="1100">
                <a:solidFill>
                  <a:schemeClr val="lt1"/>
                </a:solidFill>
                <a:latin typeface="Lato"/>
                <a:ea typeface="Lato"/>
                <a:cs typeface="Lato"/>
                <a:sym typeface="Lato"/>
              </a:rPr>
              <a:t>220-259 mg/dL</a:t>
            </a:r>
            <a:endParaRPr sz="1100">
              <a:solidFill>
                <a:schemeClr val="lt1"/>
              </a:solidFill>
              <a:latin typeface="Lato"/>
              <a:ea typeface="Lato"/>
              <a:cs typeface="Lato"/>
              <a:sym typeface="Lato"/>
            </a:endParaRPr>
          </a:p>
          <a:p>
            <a:pPr indent="-298450" lvl="2" marL="1371600" rtl="0" algn="l">
              <a:lnSpc>
                <a:spcPct val="115000"/>
              </a:lnSpc>
              <a:spcBef>
                <a:spcPts val="0"/>
              </a:spcBef>
              <a:spcAft>
                <a:spcPts val="0"/>
              </a:spcAft>
              <a:buClr>
                <a:schemeClr val="lt1"/>
              </a:buClr>
              <a:buSzPts val="1100"/>
              <a:buFont typeface="Lato"/>
              <a:buChar char="■"/>
            </a:pPr>
            <a:r>
              <a:rPr lang="en" sz="1100">
                <a:solidFill>
                  <a:schemeClr val="lt1"/>
                </a:solidFill>
                <a:latin typeface="Lato"/>
                <a:ea typeface="Lato"/>
                <a:cs typeface="Lato"/>
                <a:sym typeface="Lato"/>
              </a:rPr>
              <a:t>260+ mg/dL</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7"/>
          <p:cNvSpPr txBox="1"/>
          <p:nvPr>
            <p:ph type="title"/>
          </p:nvPr>
        </p:nvSpPr>
        <p:spPr>
          <a:xfrm>
            <a:off x="1297500" y="393750"/>
            <a:ext cx="7038900" cy="635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Descriptive Characteristics</a:t>
            </a:r>
            <a:endParaRPr/>
          </a:p>
        </p:txBody>
      </p:sp>
      <p:graphicFrame>
        <p:nvGraphicFramePr>
          <p:cNvPr id="165" name="Google Shape;165;p17"/>
          <p:cNvGraphicFramePr/>
          <p:nvPr/>
        </p:nvGraphicFramePr>
        <p:xfrm>
          <a:off x="1839113" y="1211575"/>
          <a:ext cx="3000000" cy="3000000"/>
        </p:xfrm>
        <a:graphic>
          <a:graphicData uri="http://schemas.openxmlformats.org/drawingml/2006/table">
            <a:tbl>
              <a:tblPr>
                <a:noFill/>
                <a:tableStyleId>{89B9F619-6D4E-421D-896A-5621D55BCF69}</a:tableStyleId>
              </a:tblPr>
              <a:tblGrid>
                <a:gridCol w="1654300"/>
                <a:gridCol w="1066800"/>
                <a:gridCol w="1047750"/>
                <a:gridCol w="1057375"/>
                <a:gridCol w="639550"/>
              </a:tblGrid>
              <a:tr h="12700">
                <a:tc>
                  <a:txBody>
                    <a:bodyPr/>
                    <a:lstStyle/>
                    <a:p>
                      <a:pPr indent="0" lvl="0" marL="0" rtl="0" algn="ctr">
                        <a:spcBef>
                          <a:spcPts val="0"/>
                        </a:spcBef>
                        <a:spcAft>
                          <a:spcPts val="0"/>
                        </a:spcAft>
                        <a:buNone/>
                      </a:pPr>
                      <a:r>
                        <a:t/>
                      </a:r>
                      <a:endParaRPr b="1" sz="800"/>
                    </a:p>
                  </a:txBody>
                  <a:tcPr marT="63500" marB="63500" marR="63500" marL="63500" anchor="ct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CCCCCC"/>
                    </a:solidFill>
                  </a:tcPr>
                </a:tc>
                <a:tc>
                  <a:txBody>
                    <a:bodyPr/>
                    <a:lstStyle/>
                    <a:p>
                      <a:pPr indent="0" lvl="0" marL="0" rtl="0" algn="ctr">
                        <a:spcBef>
                          <a:spcPts val="0"/>
                        </a:spcBef>
                        <a:spcAft>
                          <a:spcPts val="0"/>
                        </a:spcAft>
                        <a:buNone/>
                      </a:pPr>
                      <a:r>
                        <a:rPr b="1" lang="en" sz="800"/>
                        <a:t>Male</a:t>
                      </a:r>
                      <a:endParaRPr b="1" sz="800"/>
                    </a:p>
                    <a:p>
                      <a:pPr indent="0" lvl="0" marL="0" rtl="0" algn="ctr">
                        <a:spcBef>
                          <a:spcPts val="0"/>
                        </a:spcBef>
                        <a:spcAft>
                          <a:spcPts val="0"/>
                        </a:spcAft>
                        <a:buNone/>
                      </a:pPr>
                      <a:r>
                        <a:rPr lang="en" sz="800"/>
                        <a:t>n=1,944 43.84%</a:t>
                      </a:r>
                      <a:endParaRPr b="1" sz="800"/>
                    </a:p>
                  </a:txBody>
                  <a:tcPr marT="63500" marB="63500" marR="63500" marL="63500" anchor="ct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CCCCCC"/>
                    </a:solidFill>
                  </a:tcPr>
                </a:tc>
                <a:tc>
                  <a:txBody>
                    <a:bodyPr/>
                    <a:lstStyle/>
                    <a:p>
                      <a:pPr indent="0" lvl="0" marL="0" rtl="0" algn="ctr">
                        <a:spcBef>
                          <a:spcPts val="0"/>
                        </a:spcBef>
                        <a:spcAft>
                          <a:spcPts val="0"/>
                        </a:spcAft>
                        <a:buNone/>
                      </a:pPr>
                      <a:r>
                        <a:rPr b="1" lang="en" sz="800"/>
                        <a:t>Female</a:t>
                      </a:r>
                      <a:endParaRPr b="1" sz="800"/>
                    </a:p>
                    <a:p>
                      <a:pPr indent="0" lvl="0" marL="0" rtl="0" algn="ctr">
                        <a:spcBef>
                          <a:spcPts val="0"/>
                        </a:spcBef>
                        <a:spcAft>
                          <a:spcPts val="0"/>
                        </a:spcAft>
                        <a:buNone/>
                      </a:pPr>
                      <a:r>
                        <a:rPr lang="en" sz="800"/>
                        <a:t>n=2,490 56.16%</a:t>
                      </a:r>
                      <a:endParaRPr sz="800"/>
                    </a:p>
                  </a:txBody>
                  <a:tcPr marT="63500" marB="63500" marR="63500" marL="63500" anchor="ct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CCCCCC"/>
                    </a:solidFill>
                  </a:tcPr>
                </a:tc>
                <a:tc>
                  <a:txBody>
                    <a:bodyPr/>
                    <a:lstStyle/>
                    <a:p>
                      <a:pPr indent="0" lvl="0" marL="0" rtl="0" algn="ctr">
                        <a:spcBef>
                          <a:spcPts val="0"/>
                        </a:spcBef>
                        <a:spcAft>
                          <a:spcPts val="0"/>
                        </a:spcAft>
                        <a:buNone/>
                      </a:pPr>
                      <a:r>
                        <a:rPr b="1" lang="en" sz="800"/>
                        <a:t>Total</a:t>
                      </a:r>
                      <a:endParaRPr b="1" sz="800"/>
                    </a:p>
                    <a:p>
                      <a:pPr indent="0" lvl="0" marL="0" rtl="0" algn="ctr">
                        <a:spcBef>
                          <a:spcPts val="0"/>
                        </a:spcBef>
                        <a:spcAft>
                          <a:spcPts val="0"/>
                        </a:spcAft>
                        <a:buNone/>
                      </a:pPr>
                      <a:r>
                        <a:rPr lang="en" sz="800"/>
                        <a:t>(n=4,434)</a:t>
                      </a:r>
                      <a:endParaRPr sz="800"/>
                    </a:p>
                  </a:txBody>
                  <a:tcPr marT="63500" marB="63500" marR="63500" marL="63500" anchor="ct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CCCCCC"/>
                    </a:solidFill>
                  </a:tcPr>
                </a:tc>
                <a:tc>
                  <a:txBody>
                    <a:bodyPr/>
                    <a:lstStyle/>
                    <a:p>
                      <a:pPr indent="0" lvl="0" marL="0" rtl="0" algn="ctr">
                        <a:spcBef>
                          <a:spcPts val="0"/>
                        </a:spcBef>
                        <a:spcAft>
                          <a:spcPts val="0"/>
                        </a:spcAft>
                        <a:buNone/>
                      </a:pPr>
                      <a:r>
                        <a:rPr b="1" lang="en" sz="800"/>
                        <a:t>p-value</a:t>
                      </a:r>
                      <a:endParaRPr b="1" sz="800"/>
                    </a:p>
                  </a:txBody>
                  <a:tcPr marT="63500" marB="63500" marR="63500" marL="63500" anchor="ct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CCCCCC"/>
                    </a:solidFill>
                  </a:tcPr>
                </a:tc>
              </a:tr>
              <a:tr h="12700">
                <a:tc>
                  <a:txBody>
                    <a:bodyPr/>
                    <a:lstStyle/>
                    <a:p>
                      <a:pPr indent="0" lvl="0" marL="0" rtl="0" algn="l">
                        <a:spcBef>
                          <a:spcPts val="0"/>
                        </a:spcBef>
                        <a:spcAft>
                          <a:spcPts val="0"/>
                        </a:spcAft>
                        <a:buNone/>
                      </a:pPr>
                      <a:r>
                        <a:rPr b="1" lang="en" sz="800"/>
                        <a:t>Age </a:t>
                      </a:r>
                      <a:r>
                        <a:rPr lang="en" sz="800"/>
                        <a:t>(mean, SD)</a:t>
                      </a:r>
                      <a:endParaRPr sz="800"/>
                    </a:p>
                  </a:txBody>
                  <a:tcPr marT="63500" marB="63500" marR="63500" marL="63500" anchor="ctr">
                    <a:lnT cap="flat" cmpd="sng" w="12700">
                      <a:solidFill>
                        <a:srgbClr val="999999"/>
                      </a:solidFill>
                      <a:prstDash val="solid"/>
                      <a:round/>
                      <a:headEnd len="sm" w="sm" type="none"/>
                      <a:tailEnd len="sm" w="sm" type="none"/>
                    </a:lnT>
                    <a:solidFill>
                      <a:srgbClr val="FFFFFF"/>
                    </a:solidFill>
                  </a:tcPr>
                </a:tc>
                <a:tc>
                  <a:txBody>
                    <a:bodyPr/>
                    <a:lstStyle/>
                    <a:p>
                      <a:pPr indent="0" lvl="0" marL="0" rtl="0" algn="ctr">
                        <a:spcBef>
                          <a:spcPts val="0"/>
                        </a:spcBef>
                        <a:spcAft>
                          <a:spcPts val="0"/>
                        </a:spcAft>
                        <a:buNone/>
                      </a:pPr>
                      <a:r>
                        <a:rPr lang="en" sz="800"/>
                        <a:t>49.79 (8.72)</a:t>
                      </a:r>
                      <a:endParaRPr sz="800"/>
                    </a:p>
                  </a:txBody>
                  <a:tcPr marT="63500" marB="63500" marR="63500" marL="63500" anchor="ctr">
                    <a:lnT cap="flat" cmpd="sng" w="12700">
                      <a:solidFill>
                        <a:srgbClr val="999999"/>
                      </a:solidFill>
                      <a:prstDash val="solid"/>
                      <a:round/>
                      <a:headEnd len="sm" w="sm" type="none"/>
                      <a:tailEnd len="sm" w="sm" type="none"/>
                    </a:lnT>
                    <a:solidFill>
                      <a:srgbClr val="FFFFFF"/>
                    </a:solidFill>
                  </a:tcPr>
                </a:tc>
                <a:tc>
                  <a:txBody>
                    <a:bodyPr/>
                    <a:lstStyle/>
                    <a:p>
                      <a:pPr indent="0" lvl="0" marL="0" rtl="0" algn="ctr">
                        <a:spcBef>
                          <a:spcPts val="0"/>
                        </a:spcBef>
                        <a:spcAft>
                          <a:spcPts val="0"/>
                        </a:spcAft>
                        <a:buNone/>
                      </a:pPr>
                      <a:r>
                        <a:rPr lang="en" sz="800"/>
                        <a:t>50.03 (8.64)</a:t>
                      </a:r>
                      <a:endParaRPr sz="800"/>
                    </a:p>
                  </a:txBody>
                  <a:tcPr marT="63500" marB="63500" marR="63500" marL="63500">
                    <a:lnT cap="flat" cmpd="sng" w="12700">
                      <a:solidFill>
                        <a:srgbClr val="999999"/>
                      </a:solidFill>
                      <a:prstDash val="solid"/>
                      <a:round/>
                      <a:headEnd len="sm" w="sm" type="none"/>
                      <a:tailEnd len="sm" w="sm" type="none"/>
                    </a:lnT>
                    <a:solidFill>
                      <a:srgbClr val="FFFFFF"/>
                    </a:solidFill>
                  </a:tcPr>
                </a:tc>
                <a:tc>
                  <a:txBody>
                    <a:bodyPr/>
                    <a:lstStyle/>
                    <a:p>
                      <a:pPr indent="0" lvl="0" marL="0" rtl="0" algn="ctr">
                        <a:spcBef>
                          <a:spcPts val="0"/>
                        </a:spcBef>
                        <a:spcAft>
                          <a:spcPts val="0"/>
                        </a:spcAft>
                        <a:buNone/>
                      </a:pPr>
                      <a:r>
                        <a:rPr lang="en" sz="800"/>
                        <a:t>49.93 (8.68)</a:t>
                      </a:r>
                      <a:endParaRPr sz="800"/>
                    </a:p>
                  </a:txBody>
                  <a:tcPr marT="63500" marB="63500" marR="63500" marL="63500" anchor="ctr">
                    <a:lnT cap="flat" cmpd="sng" w="12700">
                      <a:solidFill>
                        <a:srgbClr val="999999"/>
                      </a:solidFill>
                      <a:prstDash val="solid"/>
                      <a:round/>
                      <a:headEnd len="sm" w="sm" type="none"/>
                      <a:tailEnd len="sm" w="sm" type="none"/>
                    </a:lnT>
                    <a:solidFill>
                      <a:srgbClr val="FFFFFF"/>
                    </a:solidFill>
                  </a:tcPr>
                </a:tc>
                <a:tc>
                  <a:txBody>
                    <a:bodyPr/>
                    <a:lstStyle/>
                    <a:p>
                      <a:pPr indent="0" lvl="0" marL="0" rtl="0" algn="ctr">
                        <a:spcBef>
                          <a:spcPts val="0"/>
                        </a:spcBef>
                        <a:spcAft>
                          <a:spcPts val="0"/>
                        </a:spcAft>
                        <a:buNone/>
                      </a:pPr>
                      <a:r>
                        <a:rPr lang="en" sz="800"/>
                        <a:t>0.3450</a:t>
                      </a:r>
                      <a:endParaRPr sz="800"/>
                    </a:p>
                  </a:txBody>
                  <a:tcPr marT="63500" marB="63500" marR="63500" marL="63500" anchor="ctr">
                    <a:lnT cap="flat" cmpd="sng" w="12700">
                      <a:solidFill>
                        <a:srgbClr val="999999"/>
                      </a:solidFill>
                      <a:prstDash val="solid"/>
                      <a:round/>
                      <a:headEnd len="sm" w="sm" type="none"/>
                      <a:tailEnd len="sm" w="sm" type="none"/>
                    </a:lnT>
                    <a:solidFill>
                      <a:srgbClr val="FFFFFF"/>
                    </a:solidFill>
                  </a:tcPr>
                </a:tc>
              </a:tr>
              <a:tr h="12700">
                <a:tc>
                  <a:txBody>
                    <a:bodyPr/>
                    <a:lstStyle/>
                    <a:p>
                      <a:pPr indent="0" lvl="0" marL="0" rtl="0" algn="l">
                        <a:spcBef>
                          <a:spcPts val="0"/>
                        </a:spcBef>
                        <a:spcAft>
                          <a:spcPts val="0"/>
                        </a:spcAft>
                        <a:buNone/>
                      </a:pPr>
                      <a:r>
                        <a:rPr b="1" lang="en" sz="800"/>
                        <a:t>Systolic BP </a:t>
                      </a:r>
                      <a:r>
                        <a:rPr lang="en" sz="800"/>
                        <a:t>(mean, SD)</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131.74 (19.44)</a:t>
                      </a:r>
                      <a:endParaRPr sz="800"/>
                    </a:p>
                  </a:txBody>
                  <a:tcPr marT="63500" marB="63500" marR="63500" marL="63500">
                    <a:solidFill>
                      <a:srgbClr val="FFFFFF"/>
                    </a:solidFill>
                  </a:tcPr>
                </a:tc>
                <a:tc>
                  <a:txBody>
                    <a:bodyPr/>
                    <a:lstStyle/>
                    <a:p>
                      <a:pPr indent="0" lvl="0" marL="0" rtl="0" algn="ctr">
                        <a:spcBef>
                          <a:spcPts val="0"/>
                        </a:spcBef>
                        <a:spcAft>
                          <a:spcPts val="0"/>
                        </a:spcAft>
                        <a:buNone/>
                      </a:pPr>
                      <a:r>
                        <a:rPr lang="en" sz="800"/>
                        <a:t>133.82 (24.46)</a:t>
                      </a:r>
                      <a:endParaRPr sz="800"/>
                    </a:p>
                  </a:txBody>
                  <a:tcPr marT="63500" marB="63500" marR="63500" marL="63500">
                    <a:solidFill>
                      <a:srgbClr val="FFFFFF"/>
                    </a:solidFill>
                  </a:tcPr>
                </a:tc>
                <a:tc>
                  <a:txBody>
                    <a:bodyPr/>
                    <a:lstStyle/>
                    <a:p>
                      <a:pPr indent="0" lvl="0" marL="0" rtl="0" algn="ctr">
                        <a:spcBef>
                          <a:spcPts val="0"/>
                        </a:spcBef>
                        <a:spcAft>
                          <a:spcPts val="0"/>
                        </a:spcAft>
                        <a:buNone/>
                      </a:pPr>
                      <a:r>
                        <a:rPr lang="en" sz="800"/>
                        <a:t>132.91 (22.42)</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0.0016</a:t>
                      </a:r>
                      <a:endParaRPr sz="800"/>
                    </a:p>
                  </a:txBody>
                  <a:tcPr marT="63500" marB="63500" marR="63500" marL="63500" anchor="ctr">
                    <a:solidFill>
                      <a:srgbClr val="FFFFFF"/>
                    </a:solidFill>
                  </a:tcPr>
                </a:tc>
              </a:tr>
              <a:tr h="12700">
                <a:tc>
                  <a:txBody>
                    <a:bodyPr/>
                    <a:lstStyle/>
                    <a:p>
                      <a:pPr indent="0" lvl="0" marL="0" rtl="0" algn="l">
                        <a:spcBef>
                          <a:spcPts val="0"/>
                        </a:spcBef>
                        <a:spcAft>
                          <a:spcPts val="0"/>
                        </a:spcAft>
                        <a:buNone/>
                      </a:pPr>
                      <a:r>
                        <a:rPr b="1" lang="en" sz="800"/>
                        <a:t>Diastolic BP </a:t>
                      </a:r>
                      <a:r>
                        <a:rPr lang="en" sz="800"/>
                        <a:t>(mean, SD)</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83.71 (11.44)</a:t>
                      </a:r>
                      <a:endParaRPr sz="800"/>
                    </a:p>
                  </a:txBody>
                  <a:tcPr marT="63500" marB="63500" marR="63500" marL="63500">
                    <a:solidFill>
                      <a:srgbClr val="FFFFFF"/>
                    </a:solidFill>
                  </a:tcPr>
                </a:tc>
                <a:tc>
                  <a:txBody>
                    <a:bodyPr/>
                    <a:lstStyle/>
                    <a:p>
                      <a:pPr indent="0" lvl="0" marL="0" rtl="0" algn="ctr">
                        <a:spcBef>
                          <a:spcPts val="0"/>
                        </a:spcBef>
                        <a:spcAft>
                          <a:spcPts val="0"/>
                        </a:spcAft>
                        <a:buNone/>
                      </a:pPr>
                      <a:r>
                        <a:rPr lang="en" sz="800"/>
                        <a:t>82.60 (12.50)</a:t>
                      </a:r>
                      <a:endParaRPr sz="800"/>
                    </a:p>
                  </a:txBody>
                  <a:tcPr marT="63500" marB="63500" marR="63500" marL="63500">
                    <a:solidFill>
                      <a:srgbClr val="FFFFFF"/>
                    </a:solidFill>
                  </a:tcPr>
                </a:tc>
                <a:tc>
                  <a:txBody>
                    <a:bodyPr/>
                    <a:lstStyle/>
                    <a:p>
                      <a:pPr indent="0" lvl="0" marL="0" rtl="0" algn="ctr">
                        <a:spcBef>
                          <a:spcPts val="0"/>
                        </a:spcBef>
                        <a:spcAft>
                          <a:spcPts val="0"/>
                        </a:spcAft>
                        <a:buNone/>
                      </a:pPr>
                      <a:r>
                        <a:rPr lang="en" sz="800"/>
                        <a:t>83.08 (12.06)</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0.0020</a:t>
                      </a:r>
                      <a:endParaRPr sz="800"/>
                    </a:p>
                  </a:txBody>
                  <a:tcPr marT="63500" marB="63500" marR="63500" marL="63500" anchor="ctr">
                    <a:solidFill>
                      <a:srgbClr val="FFFFFF"/>
                    </a:solidFill>
                  </a:tcPr>
                </a:tc>
              </a:tr>
              <a:tr h="12700">
                <a:tc gridSpan="5">
                  <a:txBody>
                    <a:bodyPr/>
                    <a:lstStyle/>
                    <a:p>
                      <a:pPr indent="0" lvl="0" marL="0" rtl="0" algn="l">
                        <a:spcBef>
                          <a:spcPts val="0"/>
                        </a:spcBef>
                        <a:spcAft>
                          <a:spcPts val="0"/>
                        </a:spcAft>
                        <a:buNone/>
                      </a:pPr>
                      <a:r>
                        <a:rPr b="1" lang="en" sz="800"/>
                        <a:t>Use of BP Meds </a:t>
                      </a:r>
                      <a:r>
                        <a:rPr lang="en" sz="800"/>
                        <a:t>(n,%)</a:t>
                      </a:r>
                      <a:endParaRPr sz="800"/>
                    </a:p>
                  </a:txBody>
                  <a:tcPr marT="63500" marB="63500" marR="63500" marL="63500" anchor="ctr">
                    <a:solidFill>
                      <a:srgbClr val="FFFFFF"/>
                    </a:solidFill>
                  </a:tcPr>
                </a:tc>
                <a:tc hMerge="1"/>
                <a:tc hMerge="1"/>
                <a:tc hMerge="1"/>
                <a:tc hMerge="1"/>
              </a:tr>
              <a:tr h="266700">
                <a:tc>
                  <a:txBody>
                    <a:bodyPr/>
                    <a:lstStyle/>
                    <a:p>
                      <a:pPr indent="0" lvl="0" marL="285750" rtl="0" algn="l">
                        <a:spcBef>
                          <a:spcPts val="0"/>
                        </a:spcBef>
                        <a:spcAft>
                          <a:spcPts val="0"/>
                        </a:spcAft>
                        <a:buNone/>
                      </a:pPr>
                      <a:r>
                        <a:rPr lang="en" sz="800"/>
                        <a:t>No BP Meds</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1,880 (97.81%)</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2,349 (95.84%)</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4,229 (96.71%)</a:t>
                      </a:r>
                      <a:endParaRPr sz="800"/>
                    </a:p>
                  </a:txBody>
                  <a:tcPr marT="63500" marB="63500" marR="63500" marL="63500" anchor="ctr">
                    <a:solidFill>
                      <a:srgbClr val="FFFFFF"/>
                    </a:solidFill>
                  </a:tcPr>
                </a:tc>
                <a:tc rowSpan="2">
                  <a:txBody>
                    <a:bodyPr/>
                    <a:lstStyle/>
                    <a:p>
                      <a:pPr indent="0" lvl="0" marL="0" rtl="0" algn="ctr">
                        <a:spcBef>
                          <a:spcPts val="0"/>
                        </a:spcBef>
                        <a:spcAft>
                          <a:spcPts val="0"/>
                        </a:spcAft>
                        <a:buNone/>
                      </a:pPr>
                      <a:r>
                        <a:rPr lang="en" sz="800"/>
                        <a:t>0.0003</a:t>
                      </a:r>
                      <a:endParaRPr sz="800"/>
                    </a:p>
                  </a:txBody>
                  <a:tcPr marT="63500" marB="63500" marR="63500" marL="63500" anchor="ctr">
                    <a:solidFill>
                      <a:srgbClr val="FFFFFF"/>
                    </a:solidFill>
                  </a:tcPr>
                </a:tc>
              </a:tr>
              <a:tr h="266700">
                <a:tc>
                  <a:txBody>
                    <a:bodyPr/>
                    <a:lstStyle/>
                    <a:p>
                      <a:pPr indent="0" lvl="0" marL="285750" rtl="0" algn="l">
                        <a:spcBef>
                          <a:spcPts val="0"/>
                        </a:spcBef>
                        <a:spcAft>
                          <a:spcPts val="0"/>
                        </a:spcAft>
                        <a:buNone/>
                      </a:pPr>
                      <a:r>
                        <a:rPr lang="en" sz="800"/>
                        <a:t>BP Meds</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42 (2.19%)</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102 (4.16%)</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144 (3.29%)</a:t>
                      </a:r>
                      <a:endParaRPr sz="800"/>
                    </a:p>
                  </a:txBody>
                  <a:tcPr marT="63500" marB="63500" marR="63500" marL="63500" anchor="ctr">
                    <a:solidFill>
                      <a:srgbClr val="FFFFFF"/>
                    </a:solidFill>
                  </a:tcPr>
                </a:tc>
                <a:tc vMerge="1"/>
              </a:tr>
              <a:tr h="12700">
                <a:tc>
                  <a:txBody>
                    <a:bodyPr/>
                    <a:lstStyle/>
                    <a:p>
                      <a:pPr indent="0" lvl="0" marL="0" rtl="0" algn="l">
                        <a:spcBef>
                          <a:spcPts val="0"/>
                        </a:spcBef>
                        <a:spcAft>
                          <a:spcPts val="0"/>
                        </a:spcAft>
                        <a:buNone/>
                      </a:pPr>
                      <a:r>
                        <a:rPr b="1" lang="en" sz="800"/>
                        <a:t>Heart Rate </a:t>
                      </a:r>
                      <a:r>
                        <a:rPr lang="en" sz="800"/>
                        <a:t>(mean, SD)</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74.40 (11.90)</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77.06 (12.15)</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75.89 (12.11)</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&lt;0.0001</a:t>
                      </a:r>
                      <a:endParaRPr sz="800"/>
                    </a:p>
                  </a:txBody>
                  <a:tcPr marT="63500" marB="63500" marR="63500" marL="63500" anchor="ctr">
                    <a:solidFill>
                      <a:srgbClr val="FFFFFF"/>
                    </a:solidFill>
                  </a:tcPr>
                </a:tc>
              </a:tr>
              <a:tr h="12700">
                <a:tc>
                  <a:txBody>
                    <a:bodyPr/>
                    <a:lstStyle/>
                    <a:p>
                      <a:pPr indent="0" lvl="0" marL="0" rtl="0" algn="l">
                        <a:spcBef>
                          <a:spcPts val="0"/>
                        </a:spcBef>
                        <a:spcAft>
                          <a:spcPts val="0"/>
                        </a:spcAft>
                        <a:buNone/>
                      </a:pPr>
                      <a:r>
                        <a:rPr b="1" lang="en" sz="800"/>
                        <a:t>Total Cholesterol</a:t>
                      </a:r>
                      <a:r>
                        <a:rPr lang="en" sz="800"/>
                        <a:t> (mean, SD)</a:t>
                      </a:r>
                      <a:endParaRPr sz="800"/>
                    </a:p>
                  </a:txBody>
                  <a:tcPr marT="63500" marB="63500" marR="63500" marL="63500" anchor="ctr">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233.58 (42.36)</a:t>
                      </a:r>
                      <a:endParaRPr sz="800"/>
                    </a:p>
                  </a:txBody>
                  <a:tcPr marT="63500" marB="63500" marR="63500" marL="63500" anchor="ctr">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239.68 (46.22)</a:t>
                      </a:r>
                      <a:endParaRPr sz="800"/>
                    </a:p>
                  </a:txBody>
                  <a:tcPr marT="63500" marB="63500" marR="63500" marL="63500" anchor="ctr">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236.98 (44.65)</a:t>
                      </a:r>
                      <a:endParaRPr sz="800"/>
                    </a:p>
                  </a:txBody>
                  <a:tcPr marT="63500" marB="63500" marR="63500" marL="63500" anchor="ctr">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&lt;0.0001</a:t>
                      </a:r>
                      <a:endParaRPr sz="800"/>
                    </a:p>
                  </a:txBody>
                  <a:tcPr marT="63500" marB="63500" marR="63500" marL="63500" anchor="ctr">
                    <a:lnB cap="flat" cmpd="sng" w="12700">
                      <a:solidFill>
                        <a:srgbClr val="999999"/>
                      </a:solidFill>
                      <a:prstDash val="solid"/>
                      <a:round/>
                      <a:headEnd len="sm" w="sm" type="none"/>
                      <a:tailEnd len="sm" w="sm" type="none"/>
                    </a:lnB>
                    <a:solidFill>
                      <a:srgbClr val="FFFFFF"/>
                    </a:solidFill>
                  </a:tcPr>
                </a:tc>
              </a:tr>
              <a:tr h="12700">
                <a:tc gridSpan="5">
                  <a:txBody>
                    <a:bodyPr/>
                    <a:lstStyle/>
                    <a:p>
                      <a:pPr indent="0" lvl="0" marL="0" rtl="0" algn="l">
                        <a:spcBef>
                          <a:spcPts val="0"/>
                        </a:spcBef>
                        <a:spcAft>
                          <a:spcPts val="0"/>
                        </a:spcAft>
                        <a:buNone/>
                      </a:pPr>
                      <a:r>
                        <a:rPr b="1" lang="en" sz="800"/>
                        <a:t>Cholesterol Category </a:t>
                      </a:r>
                      <a:r>
                        <a:rPr lang="en" sz="800"/>
                        <a:t>(n,%)</a:t>
                      </a:r>
                      <a:endParaRPr b="1"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hMerge="1"/>
                <a:tc hMerge="1"/>
                <a:tc hMerge="1"/>
                <a:tc hMerge="1"/>
              </a:tr>
              <a:tr h="12700">
                <a:tc>
                  <a:txBody>
                    <a:bodyPr/>
                    <a:lstStyle/>
                    <a:p>
                      <a:pPr indent="0" lvl="0" marL="285750" rtl="0" algn="l">
                        <a:spcBef>
                          <a:spcPts val="0"/>
                        </a:spcBef>
                        <a:spcAft>
                          <a:spcPts val="0"/>
                        </a:spcAft>
                        <a:buNone/>
                      </a:pPr>
                      <a:r>
                        <a:rPr lang="en" sz="800"/>
                        <a:t>&lt;200</a:t>
                      </a:r>
                      <a:endParaRPr b="1"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392 (20.16%)</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530 (21.29%)</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922 (20.79%)</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rowSpan="4">
                  <a:txBody>
                    <a:bodyPr/>
                    <a:lstStyle/>
                    <a:p>
                      <a:pPr indent="0" lvl="0" marL="0" rtl="0" algn="ctr">
                        <a:spcBef>
                          <a:spcPts val="0"/>
                        </a:spcBef>
                        <a:spcAft>
                          <a:spcPts val="0"/>
                        </a:spcAft>
                        <a:buNone/>
                      </a:pPr>
                      <a:r>
                        <a:rPr lang="en" sz="800"/>
                        <a:t>&lt;0.001</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r>
              <a:tr h="12700">
                <a:tc>
                  <a:txBody>
                    <a:bodyPr/>
                    <a:lstStyle/>
                    <a:p>
                      <a:pPr indent="0" lvl="0" marL="285750" rtl="0" algn="l">
                        <a:spcBef>
                          <a:spcPts val="0"/>
                        </a:spcBef>
                        <a:spcAft>
                          <a:spcPts val="0"/>
                        </a:spcAft>
                        <a:buNone/>
                      </a:pPr>
                      <a:r>
                        <a:rPr lang="en" sz="800"/>
                        <a:t>200 - 219</a:t>
                      </a:r>
                      <a:endParaRPr b="1"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364 (18.72%)</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369 (14.82%)</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733 (16.53%)</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vMerge="1"/>
              </a:tr>
              <a:tr h="12700">
                <a:tc>
                  <a:txBody>
                    <a:bodyPr/>
                    <a:lstStyle/>
                    <a:p>
                      <a:pPr indent="0" lvl="0" marL="285750" rtl="0" algn="l">
                        <a:spcBef>
                          <a:spcPts val="0"/>
                        </a:spcBef>
                        <a:spcAft>
                          <a:spcPts val="0"/>
                        </a:spcAft>
                        <a:buNone/>
                      </a:pPr>
                      <a:r>
                        <a:rPr lang="en" sz="800"/>
                        <a:t>220 - 259</a:t>
                      </a:r>
                      <a:endParaRPr b="1"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710 (36.52%)</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817 (32.81%)</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1,527 (34.44%)</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vMerge="1"/>
              </a:tr>
              <a:tr h="12700">
                <a:tc>
                  <a:txBody>
                    <a:bodyPr/>
                    <a:lstStyle/>
                    <a:p>
                      <a:pPr indent="0" lvl="0" marL="285750" rtl="0" algn="l">
                        <a:spcBef>
                          <a:spcPts val="0"/>
                        </a:spcBef>
                        <a:spcAft>
                          <a:spcPts val="0"/>
                        </a:spcAft>
                        <a:buNone/>
                      </a:pPr>
                      <a:r>
                        <a:rPr lang="en" sz="800"/>
                        <a:t>260+</a:t>
                      </a:r>
                      <a:endParaRPr b="1"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478 (24.59%)</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774 (31.08%)</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1,252 (28.24%)</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vMerge="1"/>
              </a:tr>
            </a:tbl>
          </a:graphicData>
        </a:graphic>
      </p:graphicFrame>
      <p:sp>
        <p:nvSpPr>
          <p:cNvPr id="166" name="Google Shape;166;p17"/>
          <p:cNvSpPr txBox="1"/>
          <p:nvPr/>
        </p:nvSpPr>
        <p:spPr>
          <a:xfrm>
            <a:off x="1839125" y="812525"/>
            <a:ext cx="5363100" cy="492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200">
                <a:solidFill>
                  <a:srgbClr val="FFFFFF"/>
                </a:solidFill>
              </a:rPr>
              <a:t>Table 1</a:t>
            </a:r>
            <a:r>
              <a:rPr lang="en" sz="1200">
                <a:solidFill>
                  <a:srgbClr val="FFFFFF"/>
                </a:solidFill>
              </a:rPr>
              <a:t>: Baseline Characteristics of the Framingham Dataset</a:t>
            </a:r>
            <a:endParaRPr sz="12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Descriptive Characteristics </a:t>
            </a:r>
            <a:r>
              <a:rPr lang="en"/>
              <a:t>(cont.)</a:t>
            </a:r>
            <a:endParaRPr/>
          </a:p>
        </p:txBody>
      </p:sp>
      <p:graphicFrame>
        <p:nvGraphicFramePr>
          <p:cNvPr id="172" name="Google Shape;172;p18"/>
          <p:cNvGraphicFramePr/>
          <p:nvPr/>
        </p:nvGraphicFramePr>
        <p:xfrm>
          <a:off x="1837944" y="996940"/>
          <a:ext cx="3000000" cy="3000000"/>
        </p:xfrm>
        <a:graphic>
          <a:graphicData uri="http://schemas.openxmlformats.org/drawingml/2006/table">
            <a:tbl>
              <a:tblPr>
                <a:noFill/>
                <a:tableStyleId>{89B9F619-6D4E-421D-896A-5621D55BCF69}</a:tableStyleId>
              </a:tblPr>
              <a:tblGrid>
                <a:gridCol w="1768325"/>
                <a:gridCol w="1068150"/>
                <a:gridCol w="1049075"/>
                <a:gridCol w="1058700"/>
                <a:gridCol w="640350"/>
              </a:tblGrid>
              <a:tr h="362875">
                <a:tc>
                  <a:txBody>
                    <a:bodyPr/>
                    <a:lstStyle/>
                    <a:p>
                      <a:pPr indent="0" lvl="0" marL="0" rtl="0" algn="ctr">
                        <a:spcBef>
                          <a:spcPts val="0"/>
                        </a:spcBef>
                        <a:spcAft>
                          <a:spcPts val="0"/>
                        </a:spcAft>
                        <a:buNone/>
                      </a:pPr>
                      <a:r>
                        <a:t/>
                      </a:r>
                      <a:endParaRPr b="1"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CCCCCC"/>
                    </a:solidFill>
                  </a:tcPr>
                </a:tc>
                <a:tc>
                  <a:txBody>
                    <a:bodyPr/>
                    <a:lstStyle/>
                    <a:p>
                      <a:pPr indent="0" lvl="0" marL="0" rtl="0" algn="ctr">
                        <a:spcBef>
                          <a:spcPts val="0"/>
                        </a:spcBef>
                        <a:spcAft>
                          <a:spcPts val="0"/>
                        </a:spcAft>
                        <a:buNone/>
                      </a:pPr>
                      <a:r>
                        <a:rPr b="1" lang="en" sz="800"/>
                        <a:t>Male</a:t>
                      </a:r>
                      <a:endParaRPr b="1" sz="800"/>
                    </a:p>
                    <a:p>
                      <a:pPr indent="0" lvl="0" marL="0" rtl="0" algn="ctr">
                        <a:spcBef>
                          <a:spcPts val="0"/>
                        </a:spcBef>
                        <a:spcAft>
                          <a:spcPts val="0"/>
                        </a:spcAft>
                        <a:buNone/>
                      </a:pPr>
                      <a:r>
                        <a:rPr lang="en" sz="800"/>
                        <a:t>n=1,944 43.84%</a:t>
                      </a:r>
                      <a:endParaRPr b="1"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CCCCCC"/>
                    </a:solidFill>
                  </a:tcPr>
                </a:tc>
                <a:tc>
                  <a:txBody>
                    <a:bodyPr/>
                    <a:lstStyle/>
                    <a:p>
                      <a:pPr indent="0" lvl="0" marL="0" rtl="0" algn="ctr">
                        <a:spcBef>
                          <a:spcPts val="0"/>
                        </a:spcBef>
                        <a:spcAft>
                          <a:spcPts val="0"/>
                        </a:spcAft>
                        <a:buNone/>
                      </a:pPr>
                      <a:r>
                        <a:rPr b="1" lang="en" sz="800"/>
                        <a:t>Female</a:t>
                      </a:r>
                      <a:endParaRPr b="1" sz="800"/>
                    </a:p>
                    <a:p>
                      <a:pPr indent="0" lvl="0" marL="0" rtl="0" algn="ctr">
                        <a:spcBef>
                          <a:spcPts val="0"/>
                        </a:spcBef>
                        <a:spcAft>
                          <a:spcPts val="0"/>
                        </a:spcAft>
                        <a:buNone/>
                      </a:pPr>
                      <a:r>
                        <a:rPr lang="en" sz="800"/>
                        <a:t>n=2,490 56.16%</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CCCCCC"/>
                    </a:solidFill>
                  </a:tcPr>
                </a:tc>
                <a:tc>
                  <a:txBody>
                    <a:bodyPr/>
                    <a:lstStyle/>
                    <a:p>
                      <a:pPr indent="0" lvl="0" marL="0" rtl="0" algn="ctr">
                        <a:spcBef>
                          <a:spcPts val="0"/>
                        </a:spcBef>
                        <a:spcAft>
                          <a:spcPts val="0"/>
                        </a:spcAft>
                        <a:buNone/>
                      </a:pPr>
                      <a:r>
                        <a:rPr b="1" lang="en" sz="800"/>
                        <a:t>Total</a:t>
                      </a:r>
                      <a:endParaRPr b="1" sz="800"/>
                    </a:p>
                    <a:p>
                      <a:pPr indent="0" lvl="0" marL="0" rtl="0" algn="ctr">
                        <a:spcBef>
                          <a:spcPts val="0"/>
                        </a:spcBef>
                        <a:spcAft>
                          <a:spcPts val="0"/>
                        </a:spcAft>
                        <a:buNone/>
                      </a:pPr>
                      <a:r>
                        <a:rPr lang="en" sz="800"/>
                        <a:t>(n=4,434)</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CCCCCC"/>
                    </a:solidFill>
                  </a:tcPr>
                </a:tc>
                <a:tc>
                  <a:txBody>
                    <a:bodyPr/>
                    <a:lstStyle/>
                    <a:p>
                      <a:pPr indent="0" lvl="0" marL="0" rtl="0" algn="ctr">
                        <a:spcBef>
                          <a:spcPts val="0"/>
                        </a:spcBef>
                        <a:spcAft>
                          <a:spcPts val="0"/>
                        </a:spcAft>
                        <a:buNone/>
                      </a:pPr>
                      <a:r>
                        <a:rPr b="1" lang="en" sz="800"/>
                        <a:t>p</a:t>
                      </a:r>
                      <a:r>
                        <a:rPr b="1" lang="en" sz="800"/>
                        <a:t>-value</a:t>
                      </a:r>
                      <a:endParaRPr b="1"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CCCCCC"/>
                    </a:solidFill>
                  </a:tcPr>
                </a:tc>
              </a:tr>
              <a:tr h="270625">
                <a:tc gridSpan="5">
                  <a:txBody>
                    <a:bodyPr/>
                    <a:lstStyle/>
                    <a:p>
                      <a:pPr indent="0" lvl="0" marL="0" rtl="0" algn="l">
                        <a:spcBef>
                          <a:spcPts val="0"/>
                        </a:spcBef>
                        <a:spcAft>
                          <a:spcPts val="0"/>
                        </a:spcAft>
                        <a:buNone/>
                      </a:pPr>
                      <a:r>
                        <a:rPr b="1" lang="en" sz="800"/>
                        <a:t>Smoking Status</a:t>
                      </a:r>
                      <a:r>
                        <a:rPr lang="en" sz="800"/>
                        <a:t> (n,%)</a:t>
                      </a:r>
                      <a:endParaRPr sz="800"/>
                    </a:p>
                  </a:txBody>
                  <a:tcPr marT="63500" marB="63500" marR="63500" marL="63500" anchor="ctr">
                    <a:lnT cap="flat" cmpd="sng" w="12700">
                      <a:solidFill>
                        <a:srgbClr val="999999"/>
                      </a:solidFill>
                      <a:prstDash val="solid"/>
                      <a:round/>
                      <a:headEnd len="sm" w="sm" type="none"/>
                      <a:tailEnd len="sm" w="sm" type="none"/>
                    </a:lnT>
                    <a:solidFill>
                      <a:srgbClr val="FFFFFF"/>
                    </a:solidFill>
                  </a:tcPr>
                </a:tc>
                <a:tc hMerge="1"/>
                <a:tc hMerge="1"/>
                <a:tc hMerge="1"/>
                <a:tc hMerge="1"/>
              </a:tr>
              <a:tr h="258325">
                <a:tc>
                  <a:txBody>
                    <a:bodyPr/>
                    <a:lstStyle/>
                    <a:p>
                      <a:pPr indent="0" lvl="0" marL="285750" rtl="0" algn="l">
                        <a:spcBef>
                          <a:spcPts val="0"/>
                        </a:spcBef>
                        <a:spcAft>
                          <a:spcPts val="0"/>
                        </a:spcAft>
                        <a:buNone/>
                      </a:pPr>
                      <a:r>
                        <a:rPr lang="en" sz="800"/>
                        <a:t>Not Smokers</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769 (39.56%)</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1483 (59.56%)</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4,229 (96.71%)</a:t>
                      </a:r>
                      <a:endParaRPr sz="800"/>
                    </a:p>
                  </a:txBody>
                  <a:tcPr marT="63500" marB="63500" marR="63500" marL="63500" anchor="ctr">
                    <a:solidFill>
                      <a:srgbClr val="FFFFFF"/>
                    </a:solidFill>
                  </a:tcPr>
                </a:tc>
                <a:tc rowSpan="2">
                  <a:txBody>
                    <a:bodyPr/>
                    <a:lstStyle/>
                    <a:p>
                      <a:pPr indent="0" lvl="0" marL="0" rtl="0" algn="ctr">
                        <a:spcBef>
                          <a:spcPts val="0"/>
                        </a:spcBef>
                        <a:spcAft>
                          <a:spcPts val="0"/>
                        </a:spcAft>
                        <a:buNone/>
                      </a:pPr>
                      <a:r>
                        <a:rPr lang="en" sz="800"/>
                        <a:t>&lt;0.0001</a:t>
                      </a:r>
                      <a:endParaRPr sz="800"/>
                    </a:p>
                  </a:txBody>
                  <a:tcPr marT="63500" marB="63500" marR="63500" marL="63500" anchor="ctr">
                    <a:solidFill>
                      <a:srgbClr val="FFFFFF"/>
                    </a:solidFill>
                  </a:tcPr>
                </a:tc>
              </a:tr>
              <a:tr h="258325">
                <a:tc>
                  <a:txBody>
                    <a:bodyPr/>
                    <a:lstStyle/>
                    <a:p>
                      <a:pPr indent="0" lvl="0" marL="285750" rtl="0" algn="l">
                        <a:spcBef>
                          <a:spcPts val="0"/>
                        </a:spcBef>
                        <a:spcAft>
                          <a:spcPts val="0"/>
                        </a:spcAft>
                        <a:buNone/>
                      </a:pPr>
                      <a:r>
                        <a:rPr lang="en" sz="800"/>
                        <a:t>Smokers</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1,175 (60.44%)</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1006 (40.40%)</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144 (3.29%)</a:t>
                      </a:r>
                      <a:endParaRPr sz="800"/>
                    </a:p>
                  </a:txBody>
                  <a:tcPr marT="63500" marB="63500" marR="63500" marL="63500" anchor="ctr">
                    <a:solidFill>
                      <a:srgbClr val="FFFFFF"/>
                    </a:solidFill>
                  </a:tcPr>
                </a:tc>
                <a:tc vMerge="1"/>
              </a:tr>
              <a:tr h="242950">
                <a:tc>
                  <a:txBody>
                    <a:bodyPr/>
                    <a:lstStyle/>
                    <a:p>
                      <a:pPr indent="0" lvl="0" marL="0" rtl="0" algn="l">
                        <a:spcBef>
                          <a:spcPts val="0"/>
                        </a:spcBef>
                        <a:spcAft>
                          <a:spcPts val="0"/>
                        </a:spcAft>
                        <a:buNone/>
                      </a:pPr>
                      <a:r>
                        <a:rPr b="1" lang="en" sz="800"/>
                        <a:t>Cigarettes Per Day</a:t>
                      </a:r>
                      <a:r>
                        <a:rPr lang="en" sz="800"/>
                        <a:t> (mean, SD)</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13.23 (13.78)</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5.65 (8.96)</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8.97 (11.93)</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&lt;0.0001</a:t>
                      </a:r>
                      <a:endParaRPr sz="800"/>
                    </a:p>
                  </a:txBody>
                  <a:tcPr marT="63500" marB="63500" marR="63500" marL="63500" anchor="ctr">
                    <a:solidFill>
                      <a:srgbClr val="FFFFFF"/>
                    </a:solidFill>
                  </a:tcPr>
                </a:tc>
              </a:tr>
              <a:tr h="270625">
                <a:tc gridSpan="5">
                  <a:txBody>
                    <a:bodyPr/>
                    <a:lstStyle/>
                    <a:p>
                      <a:pPr indent="0" lvl="0" marL="0" rtl="0" algn="l">
                        <a:spcBef>
                          <a:spcPts val="0"/>
                        </a:spcBef>
                        <a:spcAft>
                          <a:spcPts val="0"/>
                        </a:spcAft>
                        <a:buNone/>
                      </a:pPr>
                      <a:r>
                        <a:rPr b="1" lang="en" sz="800"/>
                        <a:t>Cigarette Category </a:t>
                      </a:r>
                      <a:r>
                        <a:rPr lang="en" sz="800"/>
                        <a:t>(n, %)</a:t>
                      </a:r>
                      <a:endParaRPr b="1" sz="800"/>
                    </a:p>
                  </a:txBody>
                  <a:tcPr marT="63500" marB="63500" marR="63500" marL="63500" anchor="ctr">
                    <a:solidFill>
                      <a:srgbClr val="FFFFFF"/>
                    </a:solidFill>
                  </a:tcPr>
                </a:tc>
                <a:tc hMerge="1"/>
                <a:tc hMerge="1"/>
                <a:tc hMerge="1"/>
                <a:tc hMerge="1"/>
              </a:tr>
              <a:tr h="258325">
                <a:tc>
                  <a:txBody>
                    <a:bodyPr/>
                    <a:lstStyle/>
                    <a:p>
                      <a:pPr indent="0" lvl="0" marL="285750" rtl="0" algn="l">
                        <a:spcBef>
                          <a:spcPts val="0"/>
                        </a:spcBef>
                        <a:spcAft>
                          <a:spcPts val="0"/>
                        </a:spcAft>
                        <a:buNone/>
                      </a:pPr>
                      <a:r>
                        <a:rPr lang="en" sz="800"/>
                        <a:t>0 Cigarettes </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769 (39.89%)</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1,484 (59.98%)</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2,253 (51.18%)</a:t>
                      </a:r>
                      <a:endParaRPr sz="800"/>
                    </a:p>
                  </a:txBody>
                  <a:tcPr marT="63500" marB="63500" marR="63500" marL="63500" anchor="ctr">
                    <a:solidFill>
                      <a:srgbClr val="FFFFFF"/>
                    </a:solidFill>
                  </a:tcPr>
                </a:tc>
                <a:tc rowSpan="4">
                  <a:txBody>
                    <a:bodyPr/>
                    <a:lstStyle/>
                    <a:p>
                      <a:pPr indent="0" lvl="0" marL="0" rtl="0" algn="ctr">
                        <a:spcBef>
                          <a:spcPts val="0"/>
                        </a:spcBef>
                        <a:spcAft>
                          <a:spcPts val="0"/>
                        </a:spcAft>
                        <a:buNone/>
                      </a:pPr>
                      <a:r>
                        <a:rPr lang="en" sz="800"/>
                        <a:t>&lt;0.0001</a:t>
                      </a:r>
                      <a:endParaRPr sz="800"/>
                    </a:p>
                  </a:txBody>
                  <a:tcPr marT="63500" marB="63500" marR="63500" marL="63500" anchor="ctr">
                    <a:lnB cap="flat" cmpd="sng" w="12700">
                      <a:solidFill>
                        <a:srgbClr val="999999"/>
                      </a:solidFill>
                      <a:prstDash val="solid"/>
                      <a:round/>
                      <a:headEnd len="sm" w="sm" type="none"/>
                      <a:tailEnd len="sm" w="sm" type="none"/>
                    </a:lnB>
                    <a:solidFill>
                      <a:srgbClr val="FFFFFF"/>
                    </a:solidFill>
                  </a:tcPr>
                </a:tc>
              </a:tr>
              <a:tr h="258325">
                <a:tc>
                  <a:txBody>
                    <a:bodyPr/>
                    <a:lstStyle/>
                    <a:p>
                      <a:pPr indent="0" lvl="0" marL="285750" rtl="0" algn="l">
                        <a:spcBef>
                          <a:spcPts val="0"/>
                        </a:spcBef>
                        <a:spcAft>
                          <a:spcPts val="0"/>
                        </a:spcAft>
                        <a:buNone/>
                      </a:pPr>
                      <a:r>
                        <a:rPr lang="en" sz="800"/>
                        <a:t>1-10 Cigarettes</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195 (10.11%)</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460 (18.59%)</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655 (14.88%)</a:t>
                      </a:r>
                      <a:endParaRPr sz="800"/>
                    </a:p>
                  </a:txBody>
                  <a:tcPr marT="63500" marB="63500" marR="63500" marL="63500" anchor="ctr">
                    <a:solidFill>
                      <a:srgbClr val="FFFFFF"/>
                    </a:solidFill>
                  </a:tcPr>
                </a:tc>
                <a:tc vMerge="1"/>
              </a:tr>
              <a:tr h="258325">
                <a:tc>
                  <a:txBody>
                    <a:bodyPr/>
                    <a:lstStyle/>
                    <a:p>
                      <a:pPr indent="0" lvl="0" marL="285750" rtl="0" algn="l">
                        <a:spcBef>
                          <a:spcPts val="0"/>
                        </a:spcBef>
                        <a:spcAft>
                          <a:spcPts val="0"/>
                        </a:spcAft>
                        <a:buNone/>
                      </a:pPr>
                      <a:r>
                        <a:rPr lang="en" sz="800"/>
                        <a:t>11-20 Cigarettes</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583 (30.24%)</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433 (17.50%)</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1016 (23.08%)</a:t>
                      </a:r>
                      <a:endParaRPr sz="800"/>
                    </a:p>
                  </a:txBody>
                  <a:tcPr marT="63500" marB="63500" marR="63500" marL="63500" anchor="ctr">
                    <a:solidFill>
                      <a:srgbClr val="FFFFFF"/>
                    </a:solidFill>
                  </a:tcPr>
                </a:tc>
                <a:tc vMerge="1"/>
              </a:tr>
              <a:tr h="258325">
                <a:tc>
                  <a:txBody>
                    <a:bodyPr/>
                    <a:lstStyle/>
                    <a:p>
                      <a:pPr indent="0" lvl="0" marL="285750" rtl="0" algn="l">
                        <a:spcBef>
                          <a:spcPts val="0"/>
                        </a:spcBef>
                        <a:spcAft>
                          <a:spcPts val="0"/>
                        </a:spcAft>
                        <a:buNone/>
                      </a:pPr>
                      <a:r>
                        <a:rPr lang="en" sz="800"/>
                        <a:t>21+ Cigarettes </a:t>
                      </a:r>
                      <a:endParaRPr sz="800"/>
                    </a:p>
                  </a:txBody>
                  <a:tcPr marT="63500" marB="63500" marR="63500" marL="63500" anchor="ctr">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381 (19.76%)</a:t>
                      </a:r>
                      <a:endParaRPr sz="800"/>
                    </a:p>
                  </a:txBody>
                  <a:tcPr marT="63500" marB="63500" marR="63500" marL="63500" anchor="ctr">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97 ( 3.92%)</a:t>
                      </a:r>
                      <a:endParaRPr sz="800"/>
                    </a:p>
                  </a:txBody>
                  <a:tcPr marT="63500" marB="63500" marR="63500" marL="63500" anchor="ctr">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478 (10.86%)</a:t>
                      </a:r>
                      <a:endParaRPr sz="800"/>
                    </a:p>
                  </a:txBody>
                  <a:tcPr marT="63500" marB="63500" marR="63500" marL="63500" anchor="ctr">
                    <a:lnB cap="flat" cmpd="sng" w="12700">
                      <a:solidFill>
                        <a:srgbClr val="999999"/>
                      </a:solidFill>
                      <a:prstDash val="solid"/>
                      <a:round/>
                      <a:headEnd len="sm" w="sm" type="none"/>
                      <a:tailEnd len="sm" w="sm" type="none"/>
                    </a:lnB>
                    <a:solidFill>
                      <a:srgbClr val="FFFFFF"/>
                    </a:solidFill>
                  </a:tcPr>
                </a:tc>
                <a:tc vMerge="1"/>
              </a:tr>
              <a:tr h="258325">
                <a:tc>
                  <a:txBody>
                    <a:bodyPr/>
                    <a:lstStyle/>
                    <a:p>
                      <a:pPr indent="0" lvl="0" marL="0" rtl="0" algn="l">
                        <a:spcBef>
                          <a:spcPts val="0"/>
                        </a:spcBef>
                        <a:spcAft>
                          <a:spcPts val="0"/>
                        </a:spcAft>
                        <a:buNone/>
                      </a:pPr>
                      <a:r>
                        <a:rPr b="1" lang="en" sz="800"/>
                        <a:t>BMI </a:t>
                      </a:r>
                      <a:r>
                        <a:rPr lang="en" sz="800"/>
                        <a:t>(mean, SD)</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26.17 (3.41)</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25.59 (4.56)</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25.85 (4.10)</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&lt;0.0001</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r>
              <a:tr h="258325">
                <a:tc>
                  <a:txBody>
                    <a:bodyPr/>
                    <a:lstStyle/>
                    <a:p>
                      <a:pPr indent="0" lvl="0" marL="0" rtl="0" algn="l">
                        <a:spcBef>
                          <a:spcPts val="0"/>
                        </a:spcBef>
                        <a:spcAft>
                          <a:spcPts val="0"/>
                        </a:spcAft>
                        <a:buNone/>
                      </a:pPr>
                      <a:r>
                        <a:rPr b="1" lang="en" sz="800"/>
                        <a:t>Serum Glucose</a:t>
                      </a:r>
                      <a:r>
                        <a:rPr lang="en" sz="800"/>
                        <a:t> (mean, SD)</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82.32 (24.72)</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82.07 (24.14)</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82.19 (24.40)</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0.7468</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r>
              <a:tr h="258325">
                <a:tc gridSpan="5">
                  <a:txBody>
                    <a:bodyPr/>
                    <a:lstStyle/>
                    <a:p>
                      <a:pPr indent="0" lvl="0" marL="0" rtl="0" algn="l">
                        <a:spcBef>
                          <a:spcPts val="0"/>
                        </a:spcBef>
                        <a:spcAft>
                          <a:spcPts val="0"/>
                        </a:spcAft>
                        <a:buNone/>
                      </a:pPr>
                      <a:r>
                        <a:rPr b="1" lang="en" sz="800"/>
                        <a:t>Diabetes </a:t>
                      </a:r>
                      <a:r>
                        <a:rPr lang="en" sz="800"/>
                        <a:t>(n,%)</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hMerge="1"/>
                <a:tc hMerge="1"/>
                <a:tc hMerge="1"/>
                <a:tc hMerge="1"/>
              </a:tr>
              <a:tr h="258325">
                <a:tc>
                  <a:txBody>
                    <a:bodyPr/>
                    <a:lstStyle/>
                    <a:p>
                      <a:pPr indent="0" lvl="0" marL="285750" rtl="0" algn="l">
                        <a:spcBef>
                          <a:spcPts val="0"/>
                        </a:spcBef>
                        <a:spcAft>
                          <a:spcPts val="0"/>
                        </a:spcAft>
                        <a:buNone/>
                      </a:pPr>
                      <a:r>
                        <a:rPr lang="en" sz="800"/>
                        <a:t>No Diabetes</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1,885 (96.97%)</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2,428 (97.51%)</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4,313 (97.27%)</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rowSpan="2">
                  <a:txBody>
                    <a:bodyPr/>
                    <a:lstStyle/>
                    <a:p>
                      <a:pPr indent="0" lvl="0" marL="0" rtl="0" algn="ctr">
                        <a:spcBef>
                          <a:spcPts val="0"/>
                        </a:spcBef>
                        <a:spcAft>
                          <a:spcPts val="0"/>
                        </a:spcAft>
                        <a:buNone/>
                      </a:pPr>
                      <a:r>
                        <a:rPr lang="en" sz="800"/>
                        <a:t>0.269</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r>
              <a:tr h="258325">
                <a:tc>
                  <a:txBody>
                    <a:bodyPr/>
                    <a:lstStyle/>
                    <a:p>
                      <a:pPr indent="0" lvl="0" marL="285750" rtl="0" algn="l">
                        <a:spcBef>
                          <a:spcPts val="0"/>
                        </a:spcBef>
                        <a:spcAft>
                          <a:spcPts val="0"/>
                        </a:spcAft>
                        <a:buNone/>
                      </a:pPr>
                      <a:r>
                        <a:rPr lang="en" sz="800"/>
                        <a:t>Diabetes</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59 (3.03%)</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62 (2.49%)</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121 (2.73%)</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vMerge="1"/>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graphicFrame>
        <p:nvGraphicFramePr>
          <p:cNvPr id="177" name="Google Shape;177;p19"/>
          <p:cNvGraphicFramePr/>
          <p:nvPr/>
        </p:nvGraphicFramePr>
        <p:xfrm>
          <a:off x="1837944" y="996696"/>
          <a:ext cx="3000000" cy="3000000"/>
        </p:xfrm>
        <a:graphic>
          <a:graphicData uri="http://schemas.openxmlformats.org/drawingml/2006/table">
            <a:tbl>
              <a:tblPr>
                <a:noFill/>
                <a:tableStyleId>{89B9F619-6D4E-421D-896A-5621D55BCF69}</a:tableStyleId>
              </a:tblPr>
              <a:tblGrid>
                <a:gridCol w="1579025"/>
                <a:gridCol w="1120650"/>
                <a:gridCol w="1120650"/>
                <a:gridCol w="1120650"/>
                <a:gridCol w="646025"/>
              </a:tblGrid>
              <a:tr h="12700">
                <a:tc>
                  <a:txBody>
                    <a:bodyPr/>
                    <a:lstStyle/>
                    <a:p>
                      <a:pPr indent="0" lvl="0" marL="0" rtl="0" algn="ctr">
                        <a:spcBef>
                          <a:spcPts val="0"/>
                        </a:spcBef>
                        <a:spcAft>
                          <a:spcPts val="0"/>
                        </a:spcAft>
                        <a:buNone/>
                      </a:pPr>
                      <a:r>
                        <a:t/>
                      </a:r>
                      <a:endParaRPr b="1"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CCCCCC"/>
                    </a:solidFill>
                  </a:tcPr>
                </a:tc>
                <a:tc>
                  <a:txBody>
                    <a:bodyPr/>
                    <a:lstStyle/>
                    <a:p>
                      <a:pPr indent="0" lvl="0" marL="0" rtl="0" algn="ctr">
                        <a:spcBef>
                          <a:spcPts val="0"/>
                        </a:spcBef>
                        <a:spcAft>
                          <a:spcPts val="0"/>
                        </a:spcAft>
                        <a:buNone/>
                      </a:pPr>
                      <a:r>
                        <a:rPr b="1" lang="en" sz="800"/>
                        <a:t>Male</a:t>
                      </a:r>
                      <a:endParaRPr b="1" sz="800"/>
                    </a:p>
                    <a:p>
                      <a:pPr indent="0" lvl="0" marL="0" rtl="0" algn="ctr">
                        <a:spcBef>
                          <a:spcPts val="0"/>
                        </a:spcBef>
                        <a:spcAft>
                          <a:spcPts val="0"/>
                        </a:spcAft>
                        <a:buNone/>
                      </a:pPr>
                      <a:r>
                        <a:rPr lang="en" sz="800"/>
                        <a:t>n=1,944 43.84%</a:t>
                      </a:r>
                      <a:endParaRPr b="1"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CCCCCC"/>
                    </a:solidFill>
                  </a:tcPr>
                </a:tc>
                <a:tc>
                  <a:txBody>
                    <a:bodyPr/>
                    <a:lstStyle/>
                    <a:p>
                      <a:pPr indent="0" lvl="0" marL="0" rtl="0" algn="ctr">
                        <a:spcBef>
                          <a:spcPts val="0"/>
                        </a:spcBef>
                        <a:spcAft>
                          <a:spcPts val="0"/>
                        </a:spcAft>
                        <a:buNone/>
                      </a:pPr>
                      <a:r>
                        <a:rPr b="1" lang="en" sz="800"/>
                        <a:t>Female</a:t>
                      </a:r>
                      <a:endParaRPr b="1" sz="800"/>
                    </a:p>
                    <a:p>
                      <a:pPr indent="0" lvl="0" marL="0" rtl="0" algn="ctr">
                        <a:spcBef>
                          <a:spcPts val="0"/>
                        </a:spcBef>
                        <a:spcAft>
                          <a:spcPts val="0"/>
                        </a:spcAft>
                        <a:buNone/>
                      </a:pPr>
                      <a:r>
                        <a:rPr lang="en" sz="800"/>
                        <a:t>n=2,490 56.16%</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CCCCCC"/>
                    </a:solidFill>
                  </a:tcPr>
                </a:tc>
                <a:tc>
                  <a:txBody>
                    <a:bodyPr/>
                    <a:lstStyle/>
                    <a:p>
                      <a:pPr indent="0" lvl="0" marL="0" rtl="0" algn="ctr">
                        <a:spcBef>
                          <a:spcPts val="0"/>
                        </a:spcBef>
                        <a:spcAft>
                          <a:spcPts val="0"/>
                        </a:spcAft>
                        <a:buNone/>
                      </a:pPr>
                      <a:r>
                        <a:rPr b="1" lang="en" sz="800"/>
                        <a:t>Total</a:t>
                      </a:r>
                      <a:endParaRPr b="1" sz="800"/>
                    </a:p>
                    <a:p>
                      <a:pPr indent="0" lvl="0" marL="0" rtl="0" algn="ctr">
                        <a:spcBef>
                          <a:spcPts val="0"/>
                        </a:spcBef>
                        <a:spcAft>
                          <a:spcPts val="0"/>
                        </a:spcAft>
                        <a:buNone/>
                      </a:pPr>
                      <a:r>
                        <a:rPr lang="en" sz="800"/>
                        <a:t>(n=4,434)</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CCCCCC"/>
                    </a:solidFill>
                  </a:tcPr>
                </a:tc>
                <a:tc>
                  <a:txBody>
                    <a:bodyPr/>
                    <a:lstStyle/>
                    <a:p>
                      <a:pPr indent="0" lvl="0" marL="0" rtl="0" algn="ctr">
                        <a:spcBef>
                          <a:spcPts val="0"/>
                        </a:spcBef>
                        <a:spcAft>
                          <a:spcPts val="0"/>
                        </a:spcAft>
                        <a:buNone/>
                      </a:pPr>
                      <a:r>
                        <a:rPr b="1" lang="en" sz="800"/>
                        <a:t>p-value</a:t>
                      </a:r>
                      <a:endParaRPr b="1"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CCCCCC"/>
                    </a:solidFill>
                  </a:tcPr>
                </a:tc>
              </a:tr>
              <a:tr h="279400">
                <a:tc gridSpan="5">
                  <a:txBody>
                    <a:bodyPr/>
                    <a:lstStyle/>
                    <a:p>
                      <a:pPr indent="0" lvl="0" marL="0" rtl="0" algn="l">
                        <a:spcBef>
                          <a:spcPts val="0"/>
                        </a:spcBef>
                        <a:spcAft>
                          <a:spcPts val="0"/>
                        </a:spcAft>
                        <a:buNone/>
                      </a:pPr>
                      <a:r>
                        <a:rPr b="1" lang="en" sz="800"/>
                        <a:t>Cardiovascular Disease </a:t>
                      </a:r>
                      <a:r>
                        <a:rPr lang="en" sz="800"/>
                        <a:t>(n,%)</a:t>
                      </a:r>
                      <a:endParaRPr sz="800"/>
                    </a:p>
                  </a:txBody>
                  <a:tcPr marT="63500" marB="63500" marR="63500" marL="63500" anchor="ctr">
                    <a:lnT cap="flat" cmpd="sng" w="12700">
                      <a:solidFill>
                        <a:srgbClr val="999999"/>
                      </a:solidFill>
                      <a:prstDash val="solid"/>
                      <a:round/>
                      <a:headEnd len="sm" w="sm" type="none"/>
                      <a:tailEnd len="sm" w="sm" type="none"/>
                    </a:lnT>
                    <a:solidFill>
                      <a:srgbClr val="FFFFFF"/>
                    </a:solidFill>
                  </a:tcPr>
                </a:tc>
                <a:tc hMerge="1"/>
                <a:tc hMerge="1"/>
                <a:tc hMerge="1"/>
                <a:tc hMerge="1"/>
              </a:tr>
              <a:tr h="266700">
                <a:tc>
                  <a:txBody>
                    <a:bodyPr/>
                    <a:lstStyle/>
                    <a:p>
                      <a:pPr indent="0" lvl="0" marL="285750" rtl="0" algn="l">
                        <a:spcBef>
                          <a:spcPts val="0"/>
                        </a:spcBef>
                        <a:spcAft>
                          <a:spcPts val="0"/>
                        </a:spcAft>
                        <a:buNone/>
                      </a:pPr>
                      <a:r>
                        <a:rPr lang="en" sz="800"/>
                        <a:t>No CVD</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1,258 (64.71%) </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2,019 (81.08%)</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3,277 (73.91%)</a:t>
                      </a:r>
                      <a:endParaRPr sz="800"/>
                    </a:p>
                  </a:txBody>
                  <a:tcPr marT="63500" marB="63500" marR="63500" marL="63500" anchor="ctr">
                    <a:solidFill>
                      <a:srgbClr val="FFFFFF"/>
                    </a:solidFill>
                  </a:tcPr>
                </a:tc>
                <a:tc rowSpan="2">
                  <a:txBody>
                    <a:bodyPr/>
                    <a:lstStyle/>
                    <a:p>
                      <a:pPr indent="0" lvl="0" marL="0" rtl="0" algn="ctr">
                        <a:spcBef>
                          <a:spcPts val="0"/>
                        </a:spcBef>
                        <a:spcAft>
                          <a:spcPts val="0"/>
                        </a:spcAft>
                        <a:buNone/>
                      </a:pPr>
                      <a:r>
                        <a:rPr lang="en" sz="800"/>
                        <a:t>&lt;0.0001</a:t>
                      </a:r>
                      <a:endParaRPr sz="800"/>
                    </a:p>
                  </a:txBody>
                  <a:tcPr marT="63500" marB="63500" marR="63500" marL="63500" anchor="ctr">
                    <a:solidFill>
                      <a:srgbClr val="FFFFFF"/>
                    </a:solidFill>
                  </a:tcPr>
                </a:tc>
              </a:tr>
              <a:tr h="266700">
                <a:tc>
                  <a:txBody>
                    <a:bodyPr/>
                    <a:lstStyle/>
                    <a:p>
                      <a:pPr indent="0" lvl="0" marL="285750" rtl="0" algn="l">
                        <a:spcBef>
                          <a:spcPts val="0"/>
                        </a:spcBef>
                        <a:spcAft>
                          <a:spcPts val="0"/>
                        </a:spcAft>
                        <a:buNone/>
                      </a:pPr>
                      <a:r>
                        <a:rPr lang="en" sz="800"/>
                        <a:t>CVD</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686 (35.29%)</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471 (18.92%)</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1,157 (26.09%)</a:t>
                      </a:r>
                      <a:endParaRPr sz="800"/>
                    </a:p>
                  </a:txBody>
                  <a:tcPr marT="63500" marB="63500" marR="63500" marL="63500" anchor="ctr">
                    <a:solidFill>
                      <a:srgbClr val="FFFFFF"/>
                    </a:solidFill>
                  </a:tcPr>
                </a:tc>
                <a:tc vMerge="1"/>
              </a:tr>
              <a:tr h="279400">
                <a:tc gridSpan="5">
                  <a:txBody>
                    <a:bodyPr/>
                    <a:lstStyle/>
                    <a:p>
                      <a:pPr indent="0" lvl="0" marL="0" rtl="0" algn="l">
                        <a:spcBef>
                          <a:spcPts val="0"/>
                        </a:spcBef>
                        <a:spcAft>
                          <a:spcPts val="0"/>
                        </a:spcAft>
                        <a:buNone/>
                      </a:pPr>
                      <a:r>
                        <a:rPr b="1" lang="en" sz="800"/>
                        <a:t>Coronary Heart Disease </a:t>
                      </a:r>
                      <a:r>
                        <a:rPr lang="en" sz="800"/>
                        <a:t>(n,%)</a:t>
                      </a:r>
                      <a:endParaRPr sz="800"/>
                    </a:p>
                  </a:txBody>
                  <a:tcPr marT="63500" marB="63500" marR="63500" marL="63500" anchor="ctr">
                    <a:solidFill>
                      <a:srgbClr val="FFFFFF"/>
                    </a:solidFill>
                  </a:tcPr>
                </a:tc>
                <a:tc hMerge="1"/>
                <a:tc hMerge="1"/>
                <a:tc hMerge="1"/>
                <a:tc hMerge="1"/>
              </a:tr>
              <a:tr h="266700">
                <a:tc>
                  <a:txBody>
                    <a:bodyPr/>
                    <a:lstStyle/>
                    <a:p>
                      <a:pPr indent="0" lvl="0" marL="285750" rtl="0" algn="l">
                        <a:spcBef>
                          <a:spcPts val="0"/>
                        </a:spcBef>
                        <a:spcAft>
                          <a:spcPts val="0"/>
                        </a:spcAft>
                        <a:buNone/>
                      </a:pPr>
                      <a:r>
                        <a:rPr lang="en" sz="800"/>
                        <a:t>No CHD</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1,234 (63.48%) </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1,960 (78.71%)</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3,194 (72.03%)</a:t>
                      </a:r>
                      <a:endParaRPr sz="800"/>
                    </a:p>
                  </a:txBody>
                  <a:tcPr marT="63500" marB="63500" marR="63500" marL="63500" anchor="ctr">
                    <a:solidFill>
                      <a:srgbClr val="FFFFFF"/>
                    </a:solidFill>
                  </a:tcPr>
                </a:tc>
                <a:tc rowSpan="2">
                  <a:txBody>
                    <a:bodyPr/>
                    <a:lstStyle/>
                    <a:p>
                      <a:pPr indent="0" lvl="0" marL="0" rtl="0" algn="ctr">
                        <a:spcBef>
                          <a:spcPts val="0"/>
                        </a:spcBef>
                        <a:spcAft>
                          <a:spcPts val="0"/>
                        </a:spcAft>
                        <a:buNone/>
                      </a:pPr>
                      <a:r>
                        <a:rPr lang="en" sz="800"/>
                        <a:t>&lt;0.0001</a:t>
                      </a:r>
                      <a:endParaRPr sz="800"/>
                    </a:p>
                  </a:txBody>
                  <a:tcPr marT="63500" marB="63500" marR="63500" marL="63500" anchor="ctr">
                    <a:solidFill>
                      <a:srgbClr val="FFFFFF"/>
                    </a:solidFill>
                  </a:tcPr>
                </a:tc>
              </a:tr>
              <a:tr h="266700">
                <a:tc>
                  <a:txBody>
                    <a:bodyPr/>
                    <a:lstStyle/>
                    <a:p>
                      <a:pPr indent="0" lvl="0" marL="285750" rtl="0" algn="l">
                        <a:spcBef>
                          <a:spcPts val="0"/>
                        </a:spcBef>
                        <a:spcAft>
                          <a:spcPts val="0"/>
                        </a:spcAft>
                        <a:buNone/>
                      </a:pPr>
                      <a:r>
                        <a:rPr lang="en" sz="800"/>
                        <a:t>CHD</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710 (36.52%)</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530 (21.29%)</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1,240 (27.97%)</a:t>
                      </a:r>
                      <a:endParaRPr sz="800"/>
                    </a:p>
                  </a:txBody>
                  <a:tcPr marT="63500" marB="63500" marR="63500" marL="63500" anchor="ctr">
                    <a:solidFill>
                      <a:srgbClr val="FFFFFF"/>
                    </a:solidFill>
                  </a:tcPr>
                </a:tc>
                <a:tc vMerge="1"/>
              </a:tr>
              <a:tr h="279400">
                <a:tc gridSpan="5">
                  <a:txBody>
                    <a:bodyPr/>
                    <a:lstStyle/>
                    <a:p>
                      <a:pPr indent="0" lvl="0" marL="0" rtl="0" algn="l">
                        <a:spcBef>
                          <a:spcPts val="0"/>
                        </a:spcBef>
                        <a:spcAft>
                          <a:spcPts val="0"/>
                        </a:spcAft>
                        <a:buNone/>
                      </a:pPr>
                      <a:r>
                        <a:rPr b="1" lang="en" sz="800"/>
                        <a:t>Stroke </a:t>
                      </a:r>
                      <a:r>
                        <a:rPr lang="en" sz="800"/>
                        <a:t>(n,%)</a:t>
                      </a:r>
                      <a:endParaRPr sz="800"/>
                    </a:p>
                  </a:txBody>
                  <a:tcPr marT="63500" marB="63500" marR="63500" marL="63500" anchor="ctr">
                    <a:solidFill>
                      <a:srgbClr val="FFFFFF"/>
                    </a:solidFill>
                  </a:tcPr>
                </a:tc>
                <a:tc hMerge="1"/>
                <a:tc hMerge="1"/>
                <a:tc hMerge="1"/>
                <a:tc hMerge="1"/>
              </a:tr>
              <a:tr h="280025">
                <a:tc>
                  <a:txBody>
                    <a:bodyPr/>
                    <a:lstStyle/>
                    <a:p>
                      <a:pPr indent="0" lvl="0" marL="285750" rtl="0" algn="l">
                        <a:spcBef>
                          <a:spcPts val="0"/>
                        </a:spcBef>
                        <a:spcAft>
                          <a:spcPts val="0"/>
                        </a:spcAft>
                        <a:buNone/>
                      </a:pPr>
                      <a:r>
                        <a:rPr lang="en" sz="800"/>
                        <a:t>No Stroke</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1,751 (90.07%)</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2,268 (91.08%)</a:t>
                      </a:r>
                      <a:endParaRPr sz="800"/>
                    </a:p>
                  </a:txBody>
                  <a:tcPr marT="63500" marB="63500" marR="63500" marL="63500" anchor="ctr">
                    <a:solidFill>
                      <a:srgbClr val="FFFFFF"/>
                    </a:solidFill>
                  </a:tcPr>
                </a:tc>
                <a:tc>
                  <a:txBody>
                    <a:bodyPr/>
                    <a:lstStyle/>
                    <a:p>
                      <a:pPr indent="0" lvl="0" marL="0" rtl="0" algn="ctr">
                        <a:spcBef>
                          <a:spcPts val="0"/>
                        </a:spcBef>
                        <a:spcAft>
                          <a:spcPts val="0"/>
                        </a:spcAft>
                        <a:buNone/>
                      </a:pPr>
                      <a:r>
                        <a:rPr lang="en" sz="800"/>
                        <a:t>4,019 (90.64%)</a:t>
                      </a:r>
                      <a:endParaRPr sz="800"/>
                    </a:p>
                  </a:txBody>
                  <a:tcPr marT="63500" marB="63500" marR="63500" marL="63500" anchor="ctr">
                    <a:solidFill>
                      <a:srgbClr val="FFFFFF"/>
                    </a:solidFill>
                  </a:tcPr>
                </a:tc>
                <a:tc rowSpan="2">
                  <a:txBody>
                    <a:bodyPr/>
                    <a:lstStyle/>
                    <a:p>
                      <a:pPr indent="0" lvl="0" marL="0" rtl="0" algn="ctr">
                        <a:spcBef>
                          <a:spcPts val="0"/>
                        </a:spcBef>
                        <a:spcAft>
                          <a:spcPts val="0"/>
                        </a:spcAft>
                        <a:buNone/>
                      </a:pPr>
                      <a:r>
                        <a:rPr lang="en" sz="800"/>
                        <a:t>0.2508</a:t>
                      </a:r>
                      <a:endParaRPr sz="800"/>
                    </a:p>
                  </a:txBody>
                  <a:tcPr marT="63500" marB="63500" marR="63500" marL="63500" anchor="ctr">
                    <a:lnB cap="flat" cmpd="sng" w="12700">
                      <a:solidFill>
                        <a:srgbClr val="999999"/>
                      </a:solidFill>
                      <a:prstDash val="solid"/>
                      <a:round/>
                      <a:headEnd len="sm" w="sm" type="none"/>
                      <a:tailEnd len="sm" w="sm" type="none"/>
                    </a:lnB>
                    <a:solidFill>
                      <a:srgbClr val="FFFFFF"/>
                    </a:solidFill>
                  </a:tcPr>
                </a:tc>
              </a:tr>
              <a:tr h="266700">
                <a:tc>
                  <a:txBody>
                    <a:bodyPr/>
                    <a:lstStyle/>
                    <a:p>
                      <a:pPr indent="0" lvl="0" marL="285750" rtl="0" algn="l">
                        <a:spcBef>
                          <a:spcPts val="0"/>
                        </a:spcBef>
                        <a:spcAft>
                          <a:spcPts val="0"/>
                        </a:spcAft>
                        <a:buNone/>
                      </a:pPr>
                      <a:r>
                        <a:rPr lang="en" sz="800"/>
                        <a:t>Stroke</a:t>
                      </a:r>
                      <a:endParaRPr sz="800"/>
                    </a:p>
                  </a:txBody>
                  <a:tcPr marT="63500" marB="63500" marR="63500" marL="63500" anchor="ctr">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193 (9.93%)</a:t>
                      </a:r>
                      <a:endParaRPr sz="800"/>
                    </a:p>
                  </a:txBody>
                  <a:tcPr marT="63500" marB="63500" marR="63500" marL="63500" anchor="ctr">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222 (8.92%)</a:t>
                      </a:r>
                      <a:endParaRPr sz="800"/>
                    </a:p>
                  </a:txBody>
                  <a:tcPr marT="63500" marB="63500" marR="63500" marL="63500" anchor="ctr">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415 (9.36%)</a:t>
                      </a:r>
                      <a:endParaRPr sz="800"/>
                    </a:p>
                  </a:txBody>
                  <a:tcPr marT="63500" marB="63500" marR="63500" marL="63500" anchor="ctr">
                    <a:lnB cap="flat" cmpd="sng" w="12700">
                      <a:solidFill>
                        <a:srgbClr val="999999"/>
                      </a:solidFill>
                      <a:prstDash val="solid"/>
                      <a:round/>
                      <a:headEnd len="sm" w="sm" type="none"/>
                      <a:tailEnd len="sm" w="sm" type="none"/>
                    </a:lnB>
                    <a:solidFill>
                      <a:srgbClr val="FFFFFF"/>
                    </a:solidFill>
                  </a:tcPr>
                </a:tc>
                <a:tc vMerge="1"/>
              </a:tr>
              <a:tr h="266700">
                <a:tc>
                  <a:txBody>
                    <a:bodyPr/>
                    <a:lstStyle/>
                    <a:p>
                      <a:pPr indent="0" lvl="0" marL="0" rtl="0" algn="l">
                        <a:spcBef>
                          <a:spcPts val="0"/>
                        </a:spcBef>
                        <a:spcAft>
                          <a:spcPts val="0"/>
                        </a:spcAft>
                        <a:buNone/>
                      </a:pPr>
                      <a:r>
                        <a:rPr b="1" lang="en" sz="800"/>
                        <a:t>Days to CVD</a:t>
                      </a:r>
                      <a:r>
                        <a:rPr lang="en" sz="800"/>
                        <a:t> (mean, SD)</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6,273.70 (3,015.18)</a:t>
                      </a:r>
                      <a:endParaRPr sz="800"/>
                    </a:p>
                  </a:txBody>
                  <a:tcPr marT="63500" marB="63500" marR="63500" marL="63500">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7242.86 (2,549.01)</a:t>
                      </a:r>
                      <a:endParaRPr sz="800"/>
                    </a:p>
                  </a:txBody>
                  <a:tcPr marT="63500" marB="63500" marR="63500" marL="63500">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6,817.95 (2,804.32)</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&lt;0.0001</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r>
              <a:tr h="266700">
                <a:tc>
                  <a:txBody>
                    <a:bodyPr/>
                    <a:lstStyle/>
                    <a:p>
                      <a:pPr indent="0" lvl="0" marL="0" rtl="0" algn="l">
                        <a:spcBef>
                          <a:spcPts val="0"/>
                        </a:spcBef>
                        <a:spcAft>
                          <a:spcPts val="0"/>
                        </a:spcAft>
                        <a:buNone/>
                      </a:pPr>
                      <a:r>
                        <a:rPr b="1" lang="en" sz="800"/>
                        <a:t>Days to CHD</a:t>
                      </a:r>
                      <a:r>
                        <a:rPr lang="en" sz="800"/>
                        <a:t> (mean, SD)</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6,155.88 (3,066.85)</a:t>
                      </a:r>
                      <a:endParaRPr sz="800"/>
                    </a:p>
                  </a:txBody>
                  <a:tcPr marT="63500" marB="63500" marR="63500" marL="63500">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7064.61 (2,656.32)</a:t>
                      </a:r>
                      <a:endParaRPr sz="800"/>
                    </a:p>
                  </a:txBody>
                  <a:tcPr marT="63500" marB="63500" marR="63500" marL="63500">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6,666.20 (2,878.82)</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&lt;0.0001</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r>
              <a:tr h="266700">
                <a:tc>
                  <a:txBody>
                    <a:bodyPr/>
                    <a:lstStyle/>
                    <a:p>
                      <a:pPr indent="0" lvl="0" marL="0" rtl="0" algn="l">
                        <a:spcBef>
                          <a:spcPts val="0"/>
                        </a:spcBef>
                        <a:spcAft>
                          <a:spcPts val="0"/>
                        </a:spcAft>
                        <a:buNone/>
                      </a:pPr>
                      <a:r>
                        <a:rPr b="1" lang="en" sz="800"/>
                        <a:t>Days to Stroke</a:t>
                      </a:r>
                      <a:r>
                        <a:rPr lang="en" sz="800"/>
                        <a:t> (mean, SD)</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7,003.43 (2,509.10)</a:t>
                      </a:r>
                      <a:endParaRPr sz="800"/>
                    </a:p>
                  </a:txBody>
                  <a:tcPr marT="63500" marB="63500" marR="63500" marL="63500">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7539.78 (2,262.43)</a:t>
                      </a:r>
                      <a:endParaRPr sz="800"/>
                    </a:p>
                  </a:txBody>
                  <a:tcPr marT="63500" marB="63500" marR="63500" marL="63500">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7,304.63 (2,388.34)</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800"/>
                        <a:t>&lt;0.0001</a:t>
                      </a:r>
                      <a:endParaRPr sz="800"/>
                    </a:p>
                  </a:txBody>
                  <a:tcPr marT="63500" marB="63500" marR="63500" marL="63500" anchor="ctr">
                    <a:lnL cap="flat" cmpd="sng" w="12700">
                      <a:solidFill>
                        <a:srgbClr val="999999"/>
                      </a:solidFill>
                      <a:prstDash val="solid"/>
                      <a:round/>
                      <a:headEnd len="sm" w="sm" type="none"/>
                      <a:tailEnd len="sm" w="sm" type="none"/>
                    </a:lnL>
                    <a:lnR cap="flat" cmpd="sng" w="12700">
                      <a:solidFill>
                        <a:srgbClr val="999999"/>
                      </a:solidFill>
                      <a:prstDash val="solid"/>
                      <a:round/>
                      <a:headEnd len="sm" w="sm" type="none"/>
                      <a:tailEnd len="sm" w="sm" type="none"/>
                    </a:lnR>
                    <a:lnT cap="flat" cmpd="sng" w="12700">
                      <a:solidFill>
                        <a:srgbClr val="999999"/>
                      </a:solidFill>
                      <a:prstDash val="solid"/>
                      <a:round/>
                      <a:headEnd len="sm" w="sm" type="none"/>
                      <a:tailEnd len="sm" w="sm" type="none"/>
                    </a:lnT>
                    <a:lnB cap="flat" cmpd="sng" w="12700">
                      <a:solidFill>
                        <a:srgbClr val="999999"/>
                      </a:solidFill>
                      <a:prstDash val="solid"/>
                      <a:round/>
                      <a:headEnd len="sm" w="sm" type="none"/>
                      <a:tailEnd len="sm" w="sm" type="none"/>
                    </a:lnB>
                    <a:solidFill>
                      <a:srgbClr val="FFFFFF"/>
                    </a:solidFill>
                  </a:tcPr>
                </a:tc>
              </a:tr>
            </a:tbl>
          </a:graphicData>
        </a:graphic>
      </p:graphicFrame>
      <p:sp>
        <p:nvSpPr>
          <p:cNvPr id="178" name="Google Shape;178;p19"/>
          <p:cNvSpPr txBox="1"/>
          <p:nvPr>
            <p:ph type="title"/>
          </p:nvPr>
        </p:nvSpPr>
        <p:spPr>
          <a:xfrm>
            <a:off x="1297500" y="393750"/>
            <a:ext cx="7038900" cy="48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Descriptive Characteristics </a:t>
            </a:r>
            <a:r>
              <a:rPr lang="en"/>
              <a:t>(cont.)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Methods</a:t>
            </a:r>
            <a:endParaRPr/>
          </a:p>
        </p:txBody>
      </p:sp>
      <p:sp>
        <p:nvSpPr>
          <p:cNvPr id="184" name="Google Shape;184;p20"/>
          <p:cNvSpPr txBox="1"/>
          <p:nvPr>
            <p:ph idx="1" type="body"/>
          </p:nvPr>
        </p:nvSpPr>
        <p:spPr>
          <a:xfrm>
            <a:off x="1297500" y="1567550"/>
            <a:ext cx="7038900" cy="3139200"/>
          </a:xfrm>
          <a:prstGeom prst="rect">
            <a:avLst/>
          </a:prstGeom>
        </p:spPr>
        <p:txBody>
          <a:bodyPr anchorCtr="0" anchor="t" bIns="91425" lIns="91425" spcFirstLastPara="1" rIns="91425" wrap="square" tIns="91425">
            <a:normAutofit lnSpcReduction="10000"/>
          </a:bodyPr>
          <a:lstStyle/>
          <a:p>
            <a:pPr indent="-311150" lvl="0" marL="457200" rtl="0" algn="l">
              <a:spcBef>
                <a:spcPts val="0"/>
              </a:spcBef>
              <a:spcAft>
                <a:spcPts val="0"/>
              </a:spcAft>
              <a:buSzPts val="1300"/>
              <a:buChar char="●"/>
            </a:pPr>
            <a:r>
              <a:rPr lang="en"/>
              <a:t>Cox </a:t>
            </a:r>
            <a:r>
              <a:rPr lang="en"/>
              <a:t>proportional</a:t>
            </a:r>
            <a:r>
              <a:rPr lang="en"/>
              <a:t> hazards models used to model survival time to CVD, CHD, and stroke</a:t>
            </a:r>
            <a:endParaRPr/>
          </a:p>
          <a:p>
            <a:pPr indent="-311150" lvl="0" marL="457200" rtl="0" algn="l">
              <a:spcBef>
                <a:spcPts val="0"/>
              </a:spcBef>
              <a:spcAft>
                <a:spcPts val="0"/>
              </a:spcAft>
              <a:buSzPts val="1300"/>
              <a:buChar char="●"/>
            </a:pPr>
            <a:r>
              <a:rPr lang="en"/>
              <a:t>zph tests using Schoenfeld residuals used to check proportional hazards assumption </a:t>
            </a:r>
            <a:endParaRPr/>
          </a:p>
          <a:p>
            <a:pPr indent="-311150" lvl="0" marL="457200" rtl="0" algn="l">
              <a:spcBef>
                <a:spcPts val="0"/>
              </a:spcBef>
              <a:spcAft>
                <a:spcPts val="0"/>
              </a:spcAft>
              <a:buSzPts val="1300"/>
              <a:buChar char="●"/>
            </a:pPr>
            <a:r>
              <a:rPr lang="en"/>
              <a:t>model fit determined using Schwarz Information Criterion (SBC)</a:t>
            </a:r>
            <a:endParaRPr/>
          </a:p>
          <a:p>
            <a:pPr indent="0" lvl="0" marL="457200" rtl="0" algn="l">
              <a:spcBef>
                <a:spcPts val="1200"/>
              </a:spcBef>
              <a:spcAft>
                <a:spcPts val="0"/>
              </a:spcAft>
              <a:buNone/>
            </a:pPr>
            <a:r>
              <a:t/>
            </a:r>
            <a:endParaRPr/>
          </a:p>
          <a:p>
            <a:pPr indent="-311150" lvl="0" marL="457200" rtl="0" algn="l">
              <a:spcBef>
                <a:spcPts val="1200"/>
              </a:spcBef>
              <a:spcAft>
                <a:spcPts val="0"/>
              </a:spcAft>
              <a:buSzPts val="1300"/>
              <a:buChar char="●"/>
            </a:pPr>
            <a:r>
              <a:rPr lang="en"/>
              <a:t>Previous studies adjusted for </a:t>
            </a:r>
            <a:endParaRPr/>
          </a:p>
          <a:p>
            <a:pPr indent="0" lvl="0" marL="685800" rtl="0" algn="l">
              <a:spcBef>
                <a:spcPts val="0"/>
              </a:spcBef>
              <a:spcAft>
                <a:spcPts val="0"/>
              </a:spcAft>
              <a:buNone/>
            </a:pPr>
            <a:r>
              <a:rPr lang="en"/>
              <a:t>1) age				6) BP Meds</a:t>
            </a:r>
            <a:endParaRPr/>
          </a:p>
          <a:p>
            <a:pPr indent="0" lvl="0" marL="685800" rtl="0" algn="l">
              <a:spcBef>
                <a:spcPts val="0"/>
              </a:spcBef>
              <a:spcAft>
                <a:spcPts val="0"/>
              </a:spcAft>
              <a:buNone/>
            </a:pPr>
            <a:r>
              <a:rPr lang="en"/>
              <a:t>2) sex				7) smoking</a:t>
            </a:r>
            <a:endParaRPr/>
          </a:p>
          <a:p>
            <a:pPr indent="0" lvl="0" marL="685800" rtl="0" algn="l">
              <a:spcBef>
                <a:spcPts val="0"/>
              </a:spcBef>
              <a:spcAft>
                <a:spcPts val="0"/>
              </a:spcAft>
              <a:buNone/>
            </a:pPr>
            <a:r>
              <a:rPr lang="en"/>
              <a:t>3) total cholesterol		8) diabetes</a:t>
            </a:r>
            <a:endParaRPr/>
          </a:p>
          <a:p>
            <a:pPr indent="0" lvl="0" marL="685800" rtl="0" algn="l">
              <a:spcBef>
                <a:spcPts val="0"/>
              </a:spcBef>
              <a:spcAft>
                <a:spcPts val="0"/>
              </a:spcAft>
              <a:buNone/>
            </a:pPr>
            <a:r>
              <a:rPr lang="en"/>
              <a:t>4)</a:t>
            </a:r>
            <a:r>
              <a:rPr lang="en"/>
              <a:t> SBP</a:t>
            </a:r>
            <a:r>
              <a:rPr lang="en"/>
              <a:t>	</a:t>
            </a:r>
            <a:r>
              <a:rPr lang="en"/>
              <a:t>	</a:t>
            </a:r>
            <a:r>
              <a:rPr lang="en"/>
              <a:t>		9) HDL</a:t>
            </a:r>
            <a:endParaRPr/>
          </a:p>
          <a:p>
            <a:pPr indent="0" lvl="0" marL="685800" rtl="0" algn="l">
              <a:spcBef>
                <a:spcPts val="0"/>
              </a:spcBef>
              <a:spcAft>
                <a:spcPts val="0"/>
              </a:spcAft>
              <a:buNone/>
            </a:pPr>
            <a:r>
              <a:rPr lang="en"/>
              <a:t>5) BMI</a:t>
            </a:r>
            <a:endParaRPr/>
          </a:p>
          <a:p>
            <a:pPr indent="-311150" lvl="0" marL="457200" rtl="0" algn="l">
              <a:spcBef>
                <a:spcPts val="0"/>
              </a:spcBef>
              <a:spcAft>
                <a:spcPts val="0"/>
              </a:spcAft>
              <a:buSzPts val="1300"/>
              <a:buChar char="●"/>
            </a:pPr>
            <a:r>
              <a:rPr lang="en"/>
              <a:t>LDL and HDL not provided in first exam, so the other 8 covariates were added to the model</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Model Selection - Step 1</a:t>
            </a:r>
            <a:endParaRPr/>
          </a:p>
        </p:txBody>
      </p:sp>
      <p:sp>
        <p:nvSpPr>
          <p:cNvPr id="190" name="Google Shape;190;p21"/>
          <p:cNvSpPr txBox="1"/>
          <p:nvPr>
            <p:ph idx="1" type="body"/>
          </p:nvPr>
        </p:nvSpPr>
        <p:spPr>
          <a:xfrm>
            <a:off x="1297500" y="10341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cholesterol and smoking as continuous or categorical variables</a:t>
            </a:r>
            <a:endParaRPr/>
          </a:p>
        </p:txBody>
      </p:sp>
      <p:graphicFrame>
        <p:nvGraphicFramePr>
          <p:cNvPr id="191" name="Google Shape;191;p21"/>
          <p:cNvGraphicFramePr/>
          <p:nvPr/>
        </p:nvGraphicFramePr>
        <p:xfrm>
          <a:off x="1490663" y="1549400"/>
          <a:ext cx="3000000" cy="3000000"/>
        </p:xfrm>
        <a:graphic>
          <a:graphicData uri="http://schemas.openxmlformats.org/drawingml/2006/table">
            <a:tbl>
              <a:tblPr>
                <a:noFill/>
                <a:tableStyleId>{7AF75056-D29A-44F7-9F35-387B3827CA10}</a:tableStyleId>
              </a:tblPr>
              <a:tblGrid>
                <a:gridCol w="561975"/>
                <a:gridCol w="2828925"/>
                <a:gridCol w="923925"/>
                <a:gridCol w="933450"/>
                <a:gridCol w="914400"/>
              </a:tblGrid>
              <a:tr h="104775">
                <a:tc rowSpan="2">
                  <a:txBody>
                    <a:bodyPr/>
                    <a:lstStyle/>
                    <a:p>
                      <a:pPr indent="0" lvl="0" marL="0" rtl="0" algn="ctr">
                        <a:spcBef>
                          <a:spcPts val="0"/>
                        </a:spcBef>
                        <a:spcAft>
                          <a:spcPts val="0"/>
                        </a:spcAft>
                        <a:buNone/>
                      </a:pPr>
                      <a:r>
                        <a:rPr b="1" lang="en" sz="1000"/>
                        <a:t>Model</a:t>
                      </a:r>
                      <a:endParaRPr b="1"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FBFBF"/>
                    </a:solidFill>
                  </a:tcPr>
                </a:tc>
                <a:tc rowSpan="2">
                  <a:txBody>
                    <a:bodyPr/>
                    <a:lstStyle/>
                    <a:p>
                      <a:pPr indent="0" lvl="0" marL="0" rtl="0" algn="ctr">
                        <a:spcBef>
                          <a:spcPts val="0"/>
                        </a:spcBef>
                        <a:spcAft>
                          <a:spcPts val="0"/>
                        </a:spcAft>
                        <a:buNone/>
                      </a:pPr>
                      <a:r>
                        <a:rPr b="1" lang="en" sz="1000"/>
                        <a:t>Covariates</a:t>
                      </a:r>
                      <a:endParaRPr b="1"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FBFBF"/>
                    </a:solidFill>
                  </a:tcPr>
                </a:tc>
                <a:tc gridSpan="3">
                  <a:txBody>
                    <a:bodyPr/>
                    <a:lstStyle/>
                    <a:p>
                      <a:pPr indent="0" lvl="0" marL="0" rtl="0" algn="ctr">
                        <a:spcBef>
                          <a:spcPts val="0"/>
                        </a:spcBef>
                        <a:spcAft>
                          <a:spcPts val="0"/>
                        </a:spcAft>
                        <a:buNone/>
                      </a:pPr>
                      <a:r>
                        <a:rPr b="1" lang="en" sz="1000"/>
                        <a:t>SBC Values</a:t>
                      </a:r>
                      <a:endParaRPr b="1"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FBFBF"/>
                    </a:solidFill>
                  </a:tcPr>
                </a:tc>
                <a:tc hMerge="1"/>
                <a:tc hMerge="1"/>
              </a:tr>
              <a:tr h="152400">
                <a:tc vMerge="1"/>
                <a:tc vMerge="1"/>
                <a:tc>
                  <a:txBody>
                    <a:bodyPr/>
                    <a:lstStyle/>
                    <a:p>
                      <a:pPr indent="0" lvl="0" marL="0" rtl="0" algn="ctr">
                        <a:spcBef>
                          <a:spcPts val="0"/>
                        </a:spcBef>
                        <a:spcAft>
                          <a:spcPts val="0"/>
                        </a:spcAft>
                        <a:buNone/>
                      </a:pPr>
                      <a:r>
                        <a:rPr b="1" lang="en" sz="1000"/>
                        <a:t>CVD</a:t>
                      </a:r>
                      <a:endParaRPr b="1"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FBFBF"/>
                    </a:solidFill>
                  </a:tcPr>
                </a:tc>
                <a:tc>
                  <a:txBody>
                    <a:bodyPr/>
                    <a:lstStyle/>
                    <a:p>
                      <a:pPr indent="0" lvl="0" marL="0" rtl="0" algn="ctr">
                        <a:spcBef>
                          <a:spcPts val="0"/>
                        </a:spcBef>
                        <a:spcAft>
                          <a:spcPts val="0"/>
                        </a:spcAft>
                        <a:buNone/>
                      </a:pPr>
                      <a:r>
                        <a:rPr b="1" lang="en" sz="1000"/>
                        <a:t>CHD</a:t>
                      </a:r>
                      <a:endParaRPr b="1"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FBFBF"/>
                    </a:solidFill>
                  </a:tcPr>
                </a:tc>
                <a:tc>
                  <a:txBody>
                    <a:bodyPr/>
                    <a:lstStyle/>
                    <a:p>
                      <a:pPr indent="0" lvl="0" marL="0" rtl="0" algn="ctr">
                        <a:spcBef>
                          <a:spcPts val="0"/>
                        </a:spcBef>
                        <a:spcAft>
                          <a:spcPts val="0"/>
                        </a:spcAft>
                        <a:buNone/>
                      </a:pPr>
                      <a:r>
                        <a:rPr b="1" lang="en" sz="1000"/>
                        <a:t>Stroke</a:t>
                      </a:r>
                      <a:endParaRPr b="1"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FBFBF"/>
                    </a:solidFill>
                  </a:tcPr>
                </a:tc>
              </a:tr>
              <a:tr h="133350">
                <a:tc>
                  <a:txBody>
                    <a:bodyPr/>
                    <a:lstStyle/>
                    <a:p>
                      <a:pPr indent="0" lvl="0" marL="0" rtl="0" algn="ctr">
                        <a:spcBef>
                          <a:spcPts val="0"/>
                        </a:spcBef>
                        <a:spcAft>
                          <a:spcPts val="0"/>
                        </a:spcAft>
                        <a:buNone/>
                      </a:pPr>
                      <a:r>
                        <a:rPr lang="en" sz="1000"/>
                        <a:t>A1</a:t>
                      </a:r>
                      <a:endParaRPr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900">
                          <a:solidFill>
                            <a:srgbClr val="FF0000"/>
                          </a:solidFill>
                        </a:rPr>
                        <a:t>Cholesterol Category</a:t>
                      </a:r>
                      <a:r>
                        <a:rPr lang="en" sz="900"/>
                        <a:t>, </a:t>
                      </a:r>
                      <a:r>
                        <a:rPr lang="en" sz="900">
                          <a:solidFill>
                            <a:srgbClr val="11CA51"/>
                          </a:solidFill>
                        </a:rPr>
                        <a:t>Smoking Status</a:t>
                      </a:r>
                      <a:r>
                        <a:rPr lang="en" sz="900"/>
                        <a:t>,</a:t>
                      </a:r>
                      <a:endParaRPr sz="900"/>
                    </a:p>
                    <a:p>
                      <a:pPr indent="0" lvl="0" marL="0" rtl="0" algn="l">
                        <a:spcBef>
                          <a:spcPts val="0"/>
                        </a:spcBef>
                        <a:spcAft>
                          <a:spcPts val="0"/>
                        </a:spcAft>
                        <a:buNone/>
                      </a:pPr>
                      <a:r>
                        <a:rPr lang="en" sz="900"/>
                        <a:t>Sex, Age, SBP, BP_Meds, Diabetes, BMI</a:t>
                      </a:r>
                      <a:endParaRPr sz="9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t>17614.792</a:t>
                      </a:r>
                      <a:endParaRPr sz="9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t>19070.508</a:t>
                      </a:r>
                      <a:endParaRPr sz="9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t>6240.337</a:t>
                      </a:r>
                      <a:endParaRPr sz="9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66675">
                <a:tc>
                  <a:txBody>
                    <a:bodyPr/>
                    <a:lstStyle/>
                    <a:p>
                      <a:pPr indent="0" lvl="0" marL="0" rtl="0" algn="ctr">
                        <a:spcBef>
                          <a:spcPts val="0"/>
                        </a:spcBef>
                        <a:spcAft>
                          <a:spcPts val="0"/>
                        </a:spcAft>
                        <a:buNone/>
                      </a:pPr>
                      <a:r>
                        <a:rPr lang="en" sz="1000"/>
                        <a:t>A2</a:t>
                      </a:r>
                      <a:endParaRPr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900">
                          <a:solidFill>
                            <a:srgbClr val="FF9900"/>
                          </a:solidFill>
                        </a:rPr>
                        <a:t>Total Cholesterol</a:t>
                      </a:r>
                      <a:r>
                        <a:rPr lang="en" sz="900"/>
                        <a:t>, </a:t>
                      </a:r>
                      <a:r>
                        <a:rPr lang="en" sz="900">
                          <a:solidFill>
                            <a:srgbClr val="11CA51"/>
                          </a:solidFill>
                        </a:rPr>
                        <a:t>Smoking Status</a:t>
                      </a:r>
                      <a:r>
                        <a:rPr lang="en" sz="900"/>
                        <a:t>,</a:t>
                      </a:r>
                      <a:endParaRPr sz="900"/>
                    </a:p>
                    <a:p>
                      <a:pPr indent="0" lvl="0" marL="0" rtl="0" algn="l">
                        <a:spcBef>
                          <a:spcPts val="0"/>
                        </a:spcBef>
                        <a:spcAft>
                          <a:spcPts val="0"/>
                        </a:spcAft>
                        <a:buNone/>
                      </a:pPr>
                      <a:r>
                        <a:rPr lang="en" sz="900"/>
                        <a:t>Sex, Age, SBP, BP_Meds, Diabetes, BMI</a:t>
                      </a:r>
                      <a:endParaRPr sz="9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t>17395.850</a:t>
                      </a:r>
                      <a:endParaRPr sz="9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t>18798.445</a:t>
                      </a:r>
                      <a:endParaRPr sz="9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t>6171.734</a:t>
                      </a:r>
                      <a:endParaRPr sz="9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238125">
                <a:tc>
                  <a:txBody>
                    <a:bodyPr/>
                    <a:lstStyle/>
                    <a:p>
                      <a:pPr indent="0" lvl="0" marL="0" rtl="0" algn="ctr">
                        <a:spcBef>
                          <a:spcPts val="0"/>
                        </a:spcBef>
                        <a:spcAft>
                          <a:spcPts val="0"/>
                        </a:spcAft>
                        <a:buNone/>
                      </a:pPr>
                      <a:r>
                        <a:rPr lang="en" sz="1000"/>
                        <a:t>A3</a:t>
                      </a:r>
                      <a:endParaRPr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900">
                          <a:solidFill>
                            <a:srgbClr val="FF0000"/>
                          </a:solidFill>
                        </a:rPr>
                        <a:t>Cholesterol Category</a:t>
                      </a:r>
                      <a:r>
                        <a:rPr lang="en" sz="900"/>
                        <a:t>, </a:t>
                      </a:r>
                      <a:r>
                        <a:rPr lang="en" sz="900">
                          <a:solidFill>
                            <a:srgbClr val="00B0F0"/>
                          </a:solidFill>
                        </a:rPr>
                        <a:t>Cigarettes</a:t>
                      </a:r>
                      <a:r>
                        <a:rPr lang="en" sz="900"/>
                        <a:t>,</a:t>
                      </a:r>
                      <a:endParaRPr sz="900"/>
                    </a:p>
                    <a:p>
                      <a:pPr indent="0" lvl="0" marL="0" rtl="0" algn="l">
                        <a:spcBef>
                          <a:spcPts val="0"/>
                        </a:spcBef>
                        <a:spcAft>
                          <a:spcPts val="0"/>
                        </a:spcAft>
                        <a:buNone/>
                      </a:pPr>
                      <a:r>
                        <a:rPr lang="en" sz="900"/>
                        <a:t>Sex, Age, SBP, BP_Meds, Diabetes, BMI</a:t>
                      </a:r>
                      <a:endParaRPr sz="9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t>17438.741</a:t>
                      </a:r>
                      <a:endParaRPr sz="9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t>18884.722</a:t>
                      </a:r>
                      <a:endParaRPr sz="9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t>6198.189</a:t>
                      </a:r>
                      <a:endParaRPr sz="9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400050">
                <a:tc>
                  <a:txBody>
                    <a:bodyPr/>
                    <a:lstStyle/>
                    <a:p>
                      <a:pPr indent="0" lvl="0" marL="0" rtl="0" algn="ctr">
                        <a:spcBef>
                          <a:spcPts val="0"/>
                        </a:spcBef>
                        <a:spcAft>
                          <a:spcPts val="0"/>
                        </a:spcAft>
                        <a:buNone/>
                      </a:pPr>
                      <a:r>
                        <a:rPr lang="en" sz="1000"/>
                        <a:t>A4</a:t>
                      </a:r>
                      <a:endParaRPr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900">
                          <a:solidFill>
                            <a:srgbClr val="FF9900"/>
                          </a:solidFill>
                        </a:rPr>
                        <a:t>Total Cholesterol</a:t>
                      </a:r>
                      <a:r>
                        <a:rPr lang="en" sz="900"/>
                        <a:t>, </a:t>
                      </a:r>
                      <a:r>
                        <a:rPr lang="en" sz="900">
                          <a:solidFill>
                            <a:srgbClr val="00B0F0"/>
                          </a:solidFill>
                        </a:rPr>
                        <a:t>Cigarettes</a:t>
                      </a:r>
                      <a:r>
                        <a:rPr lang="en" sz="900"/>
                        <a:t>,</a:t>
                      </a:r>
                      <a:endParaRPr sz="900"/>
                    </a:p>
                    <a:p>
                      <a:pPr indent="0" lvl="0" marL="0" rtl="0" algn="l">
                        <a:spcBef>
                          <a:spcPts val="0"/>
                        </a:spcBef>
                        <a:spcAft>
                          <a:spcPts val="0"/>
                        </a:spcAft>
                        <a:buNone/>
                      </a:pPr>
                      <a:r>
                        <a:rPr lang="en" sz="900"/>
                        <a:t>Sex, Age, SBP, BP_Meds, Diabetes, BMI</a:t>
                      </a:r>
                      <a:endParaRPr sz="9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t>17218.240</a:t>
                      </a:r>
                      <a:endParaRPr sz="9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t>18611.223</a:t>
                      </a:r>
                      <a:endParaRPr sz="9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t>6129.658</a:t>
                      </a:r>
                      <a:endParaRPr sz="9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180975">
                <a:tc>
                  <a:txBody>
                    <a:bodyPr/>
                    <a:lstStyle/>
                    <a:p>
                      <a:pPr indent="0" lvl="0" marL="0" rtl="0" algn="ctr">
                        <a:spcBef>
                          <a:spcPts val="0"/>
                        </a:spcBef>
                        <a:spcAft>
                          <a:spcPts val="0"/>
                        </a:spcAft>
                        <a:buNone/>
                      </a:pPr>
                      <a:r>
                        <a:rPr lang="en" sz="1000"/>
                        <a:t>A5</a:t>
                      </a:r>
                      <a:endParaRPr sz="10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900">
                          <a:solidFill>
                            <a:srgbClr val="FF0000"/>
                          </a:solidFill>
                        </a:rPr>
                        <a:t>Cholesterol Category</a:t>
                      </a:r>
                      <a:r>
                        <a:rPr lang="en" sz="900"/>
                        <a:t>, </a:t>
                      </a:r>
                      <a:r>
                        <a:rPr lang="en" sz="900">
                          <a:solidFill>
                            <a:srgbClr val="9900FF"/>
                          </a:solidFill>
                        </a:rPr>
                        <a:t>Cigarette Category</a:t>
                      </a:r>
                      <a:r>
                        <a:rPr lang="en" sz="900"/>
                        <a:t>, </a:t>
                      </a:r>
                      <a:endParaRPr sz="900"/>
                    </a:p>
                    <a:p>
                      <a:pPr indent="0" lvl="0" marL="0" rtl="0" algn="l">
                        <a:spcBef>
                          <a:spcPts val="0"/>
                        </a:spcBef>
                        <a:spcAft>
                          <a:spcPts val="0"/>
                        </a:spcAft>
                        <a:buNone/>
                      </a:pPr>
                      <a:r>
                        <a:rPr lang="en" sz="900"/>
                        <a:t>Sex, Age, SBP, BP_Meds, Diabetes, BMI</a:t>
                      </a:r>
                      <a:endParaRPr sz="9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t>17432.678</a:t>
                      </a:r>
                      <a:endParaRPr sz="9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t>18883.124</a:t>
                      </a:r>
                      <a:endParaRPr sz="9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t>6196.626</a:t>
                      </a:r>
                      <a:endParaRPr sz="900"/>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457200">
                <a:tc>
                  <a:txBody>
                    <a:bodyPr/>
                    <a:lstStyle/>
                    <a:p>
                      <a:pPr indent="0" lvl="0" marL="0" rtl="0" algn="ctr">
                        <a:spcBef>
                          <a:spcPts val="0"/>
                        </a:spcBef>
                        <a:spcAft>
                          <a:spcPts val="0"/>
                        </a:spcAft>
                        <a:buNone/>
                      </a:pPr>
                      <a:r>
                        <a:rPr lang="en" sz="1000">
                          <a:highlight>
                            <a:srgbClr val="FFFF00"/>
                          </a:highlight>
                        </a:rPr>
                        <a:t>A6</a:t>
                      </a:r>
                      <a:endParaRPr sz="1000">
                        <a:highlight>
                          <a:srgbClr val="FFFF00"/>
                        </a:highlight>
                      </a:endParaRPr>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900">
                          <a:solidFill>
                            <a:srgbClr val="FF9900"/>
                          </a:solidFill>
                        </a:rPr>
                        <a:t>Total Cholesterol</a:t>
                      </a:r>
                      <a:r>
                        <a:rPr lang="en" sz="900"/>
                        <a:t>, </a:t>
                      </a:r>
                      <a:r>
                        <a:rPr lang="en" sz="900">
                          <a:solidFill>
                            <a:srgbClr val="9900FF"/>
                          </a:solidFill>
                        </a:rPr>
                        <a:t>Cigarette Category</a:t>
                      </a:r>
                      <a:r>
                        <a:rPr lang="en" sz="900"/>
                        <a:t>,</a:t>
                      </a:r>
                      <a:endParaRPr sz="900"/>
                    </a:p>
                    <a:p>
                      <a:pPr indent="0" lvl="0" marL="0" rtl="0" algn="l">
                        <a:spcBef>
                          <a:spcPts val="0"/>
                        </a:spcBef>
                        <a:spcAft>
                          <a:spcPts val="0"/>
                        </a:spcAft>
                        <a:buNone/>
                      </a:pPr>
                      <a:r>
                        <a:rPr lang="en" sz="900"/>
                        <a:t>Sex, Age, SBP, BP_Meds, Diabetes, BMI</a:t>
                      </a:r>
                      <a:endParaRPr sz="9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highlight>
                            <a:srgbClr val="FFFF00"/>
                          </a:highlight>
                        </a:rPr>
                        <a:t>17221.371</a:t>
                      </a:r>
                      <a:endParaRPr sz="900">
                        <a:highlight>
                          <a:srgbClr val="FFFF00"/>
                        </a:highlight>
                      </a:endParaRPr>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highlight>
                            <a:srgbClr val="FFFF00"/>
                          </a:highlight>
                        </a:rPr>
                        <a:t>18623.770</a:t>
                      </a:r>
                      <a:endParaRPr sz="900">
                        <a:highlight>
                          <a:srgbClr val="FFFF00"/>
                        </a:highlight>
                      </a:endParaRPr>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900">
                          <a:highlight>
                            <a:srgbClr val="FFFF00"/>
                          </a:highlight>
                        </a:rPr>
                        <a:t>6129.222</a:t>
                      </a:r>
                      <a:endParaRPr sz="900">
                        <a:highlight>
                          <a:srgbClr val="FFFF00"/>
                        </a:highlight>
                      </a:endParaRPr>
                    </a:p>
                  </a:txBody>
                  <a:tcPr marT="63500" marB="63500" marR="63500" marL="63500"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bl>
          </a:graphicData>
        </a:graphic>
      </p:graphicFrame>
      <p:sp>
        <p:nvSpPr>
          <p:cNvPr id="192" name="Google Shape;192;p21"/>
          <p:cNvSpPr/>
          <p:nvPr/>
        </p:nvSpPr>
        <p:spPr>
          <a:xfrm>
            <a:off x="5023175" y="3368850"/>
            <a:ext cx="624300" cy="2481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1"/>
          <p:cNvSpPr/>
          <p:nvPr/>
        </p:nvSpPr>
        <p:spPr>
          <a:xfrm>
            <a:off x="5957625" y="3368850"/>
            <a:ext cx="624300" cy="2481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